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0"/>
  </p:notesMasterIdLst>
  <p:handoutMasterIdLst>
    <p:handoutMasterId r:id="rId81"/>
  </p:handoutMasterIdLst>
  <p:sldIdLst>
    <p:sldId id="256" r:id="rId2"/>
    <p:sldId id="257" r:id="rId3"/>
    <p:sldId id="307" r:id="rId4"/>
    <p:sldId id="303" r:id="rId5"/>
    <p:sldId id="299" r:id="rId6"/>
    <p:sldId id="308" r:id="rId7"/>
    <p:sldId id="301" r:id="rId8"/>
    <p:sldId id="309" r:id="rId9"/>
    <p:sldId id="310" r:id="rId10"/>
    <p:sldId id="311" r:id="rId11"/>
    <p:sldId id="312" r:id="rId12"/>
    <p:sldId id="313" r:id="rId13"/>
    <p:sldId id="314" r:id="rId14"/>
    <p:sldId id="315" r:id="rId15"/>
    <p:sldId id="258" r:id="rId16"/>
    <p:sldId id="272" r:id="rId17"/>
    <p:sldId id="306" r:id="rId18"/>
    <p:sldId id="316" r:id="rId19"/>
    <p:sldId id="283" r:id="rId20"/>
    <p:sldId id="296" r:id="rId21"/>
    <p:sldId id="302" r:id="rId22"/>
    <p:sldId id="285" r:id="rId23"/>
    <p:sldId id="293" r:id="rId24"/>
    <p:sldId id="294" r:id="rId25"/>
    <p:sldId id="305" r:id="rId26"/>
    <p:sldId id="304" r:id="rId27"/>
    <p:sldId id="295" r:id="rId28"/>
    <p:sldId id="318" r:id="rId29"/>
    <p:sldId id="317" r:id="rId30"/>
    <p:sldId id="320" r:id="rId31"/>
    <p:sldId id="373" r:id="rId32"/>
    <p:sldId id="319" r:id="rId33"/>
    <p:sldId id="321" r:id="rId34"/>
    <p:sldId id="352" r:id="rId35"/>
    <p:sldId id="353" r:id="rId36"/>
    <p:sldId id="354" r:id="rId37"/>
    <p:sldId id="355" r:id="rId38"/>
    <p:sldId id="357" r:id="rId39"/>
    <p:sldId id="356" r:id="rId40"/>
    <p:sldId id="358" r:id="rId41"/>
    <p:sldId id="359" r:id="rId42"/>
    <p:sldId id="360" r:id="rId43"/>
    <p:sldId id="361" r:id="rId44"/>
    <p:sldId id="362" r:id="rId45"/>
    <p:sldId id="363" r:id="rId46"/>
    <p:sldId id="364" r:id="rId47"/>
    <p:sldId id="322" r:id="rId48"/>
    <p:sldId id="323" r:id="rId49"/>
    <p:sldId id="324" r:id="rId50"/>
    <p:sldId id="325" r:id="rId51"/>
    <p:sldId id="326" r:id="rId52"/>
    <p:sldId id="330" r:id="rId53"/>
    <p:sldId id="331" r:id="rId54"/>
    <p:sldId id="333" r:id="rId55"/>
    <p:sldId id="336" r:id="rId56"/>
    <p:sldId id="337" r:id="rId57"/>
    <p:sldId id="338" r:id="rId58"/>
    <p:sldId id="339" r:id="rId59"/>
    <p:sldId id="340" r:id="rId60"/>
    <p:sldId id="341" r:id="rId61"/>
    <p:sldId id="343" r:id="rId62"/>
    <p:sldId id="342" r:id="rId63"/>
    <p:sldId id="344" r:id="rId64"/>
    <p:sldId id="345" r:id="rId65"/>
    <p:sldId id="346" r:id="rId66"/>
    <p:sldId id="347" r:id="rId67"/>
    <p:sldId id="348" r:id="rId68"/>
    <p:sldId id="349" r:id="rId69"/>
    <p:sldId id="350" r:id="rId70"/>
    <p:sldId id="351" r:id="rId71"/>
    <p:sldId id="365" r:id="rId72"/>
    <p:sldId id="366" r:id="rId73"/>
    <p:sldId id="367" r:id="rId74"/>
    <p:sldId id="368" r:id="rId75"/>
    <p:sldId id="369" r:id="rId76"/>
    <p:sldId id="370" r:id="rId77"/>
    <p:sldId id="372" r:id="rId78"/>
    <p:sldId id="371" r:id="rId7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797878"/>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8"/>
    <p:restoredTop sz="93137"/>
  </p:normalViewPr>
  <p:slideViewPr>
    <p:cSldViewPr snapToGrid="0" snapToObjects="1">
      <p:cViewPr varScale="1">
        <p:scale>
          <a:sx n="115" d="100"/>
          <a:sy n="115" d="100"/>
        </p:scale>
        <p:origin x="808" y="20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EF0D219-C682-DB48-A87B-2F0069DEAEC0}" type="datetimeFigureOut">
              <a:rPr lang="en-US" smtClean="0"/>
              <a:t>10/17/23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4046DA0-CC14-CD48-A616-C5D43C1F52BE}" type="slidenum">
              <a:rPr lang="en-US" smtClean="0"/>
              <a:t>‹#›</a:t>
            </a:fld>
            <a:endParaRPr lang="en-US"/>
          </a:p>
        </p:txBody>
      </p:sp>
    </p:spTree>
    <p:extLst>
      <p:ext uri="{BB962C8B-B14F-4D97-AF65-F5344CB8AC3E}">
        <p14:creationId xmlns:p14="http://schemas.microsoft.com/office/powerpoint/2010/main" val="3410560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CF5DE22-29CB-E944-B802-E2433262AF53}" type="datetimeFigureOut">
              <a:rPr lang="en-US" smtClean="0"/>
              <a:t>10/17/23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4F47597-CB87-7C41-9308-721F07B4397B}" type="slidenum">
              <a:rPr lang="en-US" smtClean="0"/>
              <a:t>‹#›</a:t>
            </a:fld>
            <a:endParaRPr lang="en-US"/>
          </a:p>
        </p:txBody>
      </p:sp>
    </p:spTree>
    <p:extLst>
      <p:ext uri="{BB962C8B-B14F-4D97-AF65-F5344CB8AC3E}">
        <p14:creationId xmlns:p14="http://schemas.microsoft.com/office/powerpoint/2010/main" val="5650000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Richard Bridge is a lawyer based in Nova Scotia. For more than 20 years the focus of his practice has been charity and non-profit law. In recent years his work has been dedicated to strengthening the relationships between Indigenous communities in Atlantic Canada and the Philanthropic sector as part of the management team with the non-profit </a:t>
            </a:r>
            <a:r>
              <a:rPr lang="en-US" sz="1800" dirty="0" err="1">
                <a:effectLst/>
                <a:latin typeface="Calibri" panose="020F0502020204030204" pitchFamily="34" charset="0"/>
                <a:ea typeface="Calibri" panose="020F0502020204030204" pitchFamily="34" charset="0"/>
              </a:rPr>
              <a:t>Ulnooweg</a:t>
            </a:r>
            <a:r>
              <a:rPr lang="en-US" sz="1800" dirty="0">
                <a:effectLst/>
                <a:latin typeface="Calibri" panose="020F0502020204030204" pitchFamily="34" charset="0"/>
                <a:ea typeface="Calibri" panose="020F0502020204030204" pitchFamily="34" charset="0"/>
              </a:rPr>
              <a:t> Development Group and the new charities </a:t>
            </a:r>
            <a:r>
              <a:rPr lang="en-US" sz="1800" dirty="0" err="1">
                <a:effectLst/>
                <a:latin typeface="Calibri" panose="020F0502020204030204" pitchFamily="34" charset="0"/>
                <a:ea typeface="Calibri" panose="020F0502020204030204" pitchFamily="34" charset="0"/>
              </a:rPr>
              <a:t>Ulnooweg</a:t>
            </a:r>
            <a:r>
              <a:rPr lang="en-US" sz="1800" dirty="0">
                <a:effectLst/>
                <a:latin typeface="Calibri" panose="020F0502020204030204" pitchFamily="34" charset="0"/>
                <a:ea typeface="Calibri" panose="020F0502020204030204" pitchFamily="34" charset="0"/>
              </a:rPr>
              <a:t> Education Centre and the </a:t>
            </a:r>
            <a:r>
              <a:rPr lang="en-US" sz="1800" dirty="0" err="1">
                <a:effectLst/>
                <a:latin typeface="Calibri" panose="020F0502020204030204" pitchFamily="34" charset="0"/>
                <a:ea typeface="Calibri" panose="020F0502020204030204" pitchFamily="34" charset="0"/>
              </a:rPr>
              <a:t>Ulnooweg</a:t>
            </a:r>
            <a:r>
              <a:rPr lang="en-US" sz="1800" dirty="0">
                <a:effectLst/>
                <a:latin typeface="Calibri" panose="020F0502020204030204" pitchFamily="34" charset="0"/>
                <a:ea typeface="Calibri" panose="020F0502020204030204" pitchFamily="34" charset="0"/>
              </a:rPr>
              <a:t> Indigenous Communities Foundation.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Richard will be happy to share information about philanthropy, qualified donee status, charitable registration, and opportunities for Indigenous communities and organizations.  </a:t>
            </a:r>
          </a:p>
          <a:p>
            <a:endParaRPr lang="en-US" dirty="0"/>
          </a:p>
        </p:txBody>
      </p:sp>
      <p:sp>
        <p:nvSpPr>
          <p:cNvPr id="4" name="Slide Number Placeholder 3"/>
          <p:cNvSpPr>
            <a:spLocks noGrp="1"/>
          </p:cNvSpPr>
          <p:nvPr>
            <p:ph type="sldNum" sz="quarter" idx="5"/>
          </p:nvPr>
        </p:nvSpPr>
        <p:spPr/>
        <p:txBody>
          <a:bodyPr/>
          <a:lstStyle/>
          <a:p>
            <a:fld id="{04F47597-CB87-7C41-9308-721F07B4397B}" type="slidenum">
              <a:rPr lang="en-US" smtClean="0"/>
              <a:t>1</a:t>
            </a:fld>
            <a:endParaRPr lang="en-US"/>
          </a:p>
        </p:txBody>
      </p:sp>
    </p:spTree>
    <p:extLst>
      <p:ext uri="{BB962C8B-B14F-4D97-AF65-F5344CB8AC3E}">
        <p14:creationId xmlns:p14="http://schemas.microsoft.com/office/powerpoint/2010/main" val="69499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47597-CB87-7C41-9308-721F07B4397B}" type="slidenum">
              <a:rPr lang="en-US" smtClean="0"/>
              <a:t>5</a:t>
            </a:fld>
            <a:endParaRPr lang="en-US"/>
          </a:p>
        </p:txBody>
      </p:sp>
    </p:spTree>
    <p:extLst>
      <p:ext uri="{BB962C8B-B14F-4D97-AF65-F5344CB8AC3E}">
        <p14:creationId xmlns:p14="http://schemas.microsoft.com/office/powerpoint/2010/main" val="327297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47597-CB87-7C41-9308-721F07B4397B}" type="slidenum">
              <a:rPr lang="en-US" smtClean="0"/>
              <a:t>28</a:t>
            </a:fld>
            <a:endParaRPr lang="en-US"/>
          </a:p>
        </p:txBody>
      </p:sp>
    </p:spTree>
    <p:extLst>
      <p:ext uri="{BB962C8B-B14F-4D97-AF65-F5344CB8AC3E}">
        <p14:creationId xmlns:p14="http://schemas.microsoft.com/office/powerpoint/2010/main" val="179014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D9B6-5F12-6B47-A869-878D8732147E}"/>
              </a:ext>
            </a:extLst>
          </p:cNvPr>
          <p:cNvSpPr>
            <a:spLocks noGrp="1"/>
          </p:cNvSpPr>
          <p:nvPr>
            <p:ph type="dt" sz="half" idx="10"/>
          </p:nvPr>
        </p:nvSpPr>
        <p:spPr/>
        <p:txBody>
          <a:bodyPr/>
          <a:lstStyle/>
          <a:p>
            <a:fld id="{C6AA2E53-9F46-E349-A8EA-5737F6F17E99}" type="datetime1">
              <a:rPr lang="en-CA" smtClean="0"/>
              <a:t>2023-10-17</a:t>
            </a:fld>
            <a:endParaRPr lang="en-US"/>
          </a:p>
        </p:txBody>
      </p:sp>
      <p:sp>
        <p:nvSpPr>
          <p:cNvPr id="3" name="Footer Placeholder 2">
            <a:extLst>
              <a:ext uri="{FF2B5EF4-FFF2-40B4-BE49-F238E27FC236}">
                <a16:creationId xmlns:a16="http://schemas.microsoft.com/office/drawing/2014/main" id="{B0394B3B-C021-4247-9ED8-8514FE18A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148C2-C0DF-6C4C-8655-7D11634158DA}"/>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249447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71A9C197-C744-474F-A388-83BA650C11C9}"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153615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Light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p:txBody>
          <a:bodyPr/>
          <a:lstStyle>
            <a:lvl1pPr>
              <a:defRPr>
                <a:solidFill>
                  <a:srgbClr val="79787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63FCAB29-BBD2-C449-9FFC-02BB5EA6B34C}"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168545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Light Orang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a:xfrm>
            <a:off x="838201" y="365127"/>
            <a:ext cx="8149047" cy="1325563"/>
          </a:xfrm>
        </p:spPr>
        <p:txBody>
          <a:bodyPr/>
          <a:lstStyle>
            <a:lvl1pPr>
              <a:defRPr>
                <a:solidFill>
                  <a:srgbClr val="79787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a:xfrm>
            <a:off x="838201" y="1825625"/>
            <a:ext cx="8149047"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DBAC610D-B0CD-E04D-9F82-C4DF9BE00888}"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423103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Light Oran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a:xfrm>
            <a:off x="838201" y="365127"/>
            <a:ext cx="8149047" cy="1325563"/>
          </a:xfrm>
        </p:spPr>
        <p:txBody>
          <a:bodyPr/>
          <a:lstStyle>
            <a:lvl1pPr>
              <a:defRPr>
                <a:solidFill>
                  <a:srgbClr val="D28A3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a:xfrm>
            <a:off x="838201" y="1825625"/>
            <a:ext cx="8149047"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DB422F83-3EF1-A04E-A243-51A656452CC0}"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52212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Light Orang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a:xfrm>
            <a:off x="838201" y="365127"/>
            <a:ext cx="8149047" cy="1325563"/>
          </a:xfrm>
        </p:spPr>
        <p:txBody>
          <a:bodyPr/>
          <a:lstStyle>
            <a:lvl1pPr>
              <a:defRPr>
                <a:solidFill>
                  <a:srgbClr val="D28A3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a:xfrm>
            <a:off x="838201" y="1825625"/>
            <a:ext cx="8149047"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25F91854-00E1-D54D-A2ED-43D1A8196F8E}"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122957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Re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9FB3617D-40E7-3645-99CE-19ADCBCCE0A2}"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19247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p:txBody>
          <a:bodyPr/>
          <a:lstStyle>
            <a:lvl1pPr>
              <a:defRPr>
                <a:solidFill>
                  <a:srgbClr val="79787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p:txBody>
          <a:bodyPr/>
          <a:lstStyle>
            <a:lvl1pPr>
              <a:defRPr>
                <a:solidFill>
                  <a:srgbClr val="8C8C8C"/>
                </a:solidFill>
              </a:defRPr>
            </a:lvl1pPr>
            <a:lvl2pPr>
              <a:defRPr>
                <a:solidFill>
                  <a:srgbClr val="8C8C8C"/>
                </a:solidFill>
              </a:defRPr>
            </a:lvl2pPr>
            <a:lvl3pPr>
              <a:defRPr>
                <a:solidFill>
                  <a:srgbClr val="8C8C8C"/>
                </a:solidFill>
              </a:defRPr>
            </a:lvl3pPr>
            <a:lvl4pPr>
              <a:defRPr>
                <a:solidFill>
                  <a:srgbClr val="8C8C8C"/>
                </a:solidFill>
              </a:defRPr>
            </a:lvl4pPr>
            <a:lvl5pPr>
              <a:defRPr>
                <a:solidFill>
                  <a:srgbClr val="8C8C8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C30CFFAD-3A47-E349-94DC-93318D463BDE}"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57258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Light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p:txBody>
          <a:bodyPr/>
          <a:lstStyle>
            <a:lvl1pPr>
              <a:defRPr>
                <a:solidFill>
                  <a:srgbClr val="B9474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295DC5A5-7124-5149-8A97-12E6C0C596FF}"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608185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Light Red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a:xfrm>
            <a:off x="838201" y="365127"/>
            <a:ext cx="8149047" cy="1325563"/>
          </a:xfrm>
        </p:spPr>
        <p:txBody>
          <a:bodyPr/>
          <a:lstStyle>
            <a:lvl1pPr>
              <a:defRPr>
                <a:solidFill>
                  <a:srgbClr val="B9474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a:xfrm>
            <a:off x="838201" y="1825625"/>
            <a:ext cx="8149047"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71003DC6-4FCC-FC4D-846F-8A0155A0803F}"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63888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Light Red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a:xfrm>
            <a:off x="838201" y="365127"/>
            <a:ext cx="8149047" cy="1325563"/>
          </a:xfrm>
        </p:spPr>
        <p:txBody>
          <a:bodyPr/>
          <a:lstStyle>
            <a:lvl1pPr>
              <a:defRPr>
                <a:solidFill>
                  <a:srgbClr val="B9474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a:xfrm>
            <a:off x="838201" y="1825625"/>
            <a:ext cx="8149047"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A81780D8-5ED7-964F-9BC3-58AD21506332}"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4112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ight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D9B6-5F12-6B47-A869-878D8732147E}"/>
              </a:ext>
            </a:extLst>
          </p:cNvPr>
          <p:cNvSpPr>
            <a:spLocks noGrp="1"/>
          </p:cNvSpPr>
          <p:nvPr>
            <p:ph type="dt" sz="half" idx="10"/>
          </p:nvPr>
        </p:nvSpPr>
        <p:spPr/>
        <p:txBody>
          <a:bodyPr/>
          <a:lstStyle/>
          <a:p>
            <a:fld id="{0184E7CC-3349-4D41-BA3B-CC61EF49A551}" type="datetime1">
              <a:rPr lang="en-CA" smtClean="0"/>
              <a:t>2023-10-17</a:t>
            </a:fld>
            <a:endParaRPr lang="en-US"/>
          </a:p>
        </p:txBody>
      </p:sp>
      <p:sp>
        <p:nvSpPr>
          <p:cNvPr id="3" name="Footer Placeholder 2">
            <a:extLst>
              <a:ext uri="{FF2B5EF4-FFF2-40B4-BE49-F238E27FC236}">
                <a16:creationId xmlns:a16="http://schemas.microsoft.com/office/drawing/2014/main" id="{B0394B3B-C021-4247-9ED8-8514FE18A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148C2-C0DF-6C4C-8655-7D11634158DA}"/>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189901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Light Red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a:xfrm>
            <a:off x="838201" y="365127"/>
            <a:ext cx="8149047" cy="1325563"/>
          </a:xfrm>
        </p:spPr>
        <p:txBody>
          <a:bodyPr/>
          <a:lstStyle>
            <a:lvl1pPr>
              <a:defRPr>
                <a:solidFill>
                  <a:srgbClr val="79787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a:xfrm>
            <a:off x="838201" y="1825625"/>
            <a:ext cx="8149047"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D6927485-1252-594D-A9E9-0D282152836A}"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4004067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75AF-53A4-954D-A4FF-8FEA4AE525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4E3B7-35B8-0D49-A22B-2DDED4FC00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78EAFAD-9FBC-044B-9C75-9FD43211E3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3913EE-7E60-6148-8AC7-1936715EFD1F}"/>
              </a:ext>
            </a:extLst>
          </p:cNvPr>
          <p:cNvSpPr>
            <a:spLocks noGrp="1"/>
          </p:cNvSpPr>
          <p:nvPr>
            <p:ph type="dt" sz="half" idx="10"/>
          </p:nvPr>
        </p:nvSpPr>
        <p:spPr/>
        <p:txBody>
          <a:bodyPr/>
          <a:lstStyle/>
          <a:p>
            <a:fld id="{7F8E8504-ED65-3248-8D4B-88644AA3A91E}" type="datetime1">
              <a:rPr lang="en-CA" smtClean="0"/>
              <a:t>2023-10-17</a:t>
            </a:fld>
            <a:endParaRPr lang="en-US"/>
          </a:p>
        </p:txBody>
      </p:sp>
      <p:sp>
        <p:nvSpPr>
          <p:cNvPr id="6" name="Footer Placeholder 5">
            <a:extLst>
              <a:ext uri="{FF2B5EF4-FFF2-40B4-BE49-F238E27FC236}">
                <a16:creationId xmlns:a16="http://schemas.microsoft.com/office/drawing/2014/main" id="{249F1022-15FF-5A41-B290-FC74F526F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BB92E-1E94-F047-85B9-2A4C712DDC94}"/>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375140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AA24-FA31-284F-9FEE-A02372E1398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5D5EB2-E15B-B840-AB7D-7583C440A3C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E0B8FF8-C3E1-8942-986E-E2191353820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3FA2FC-B91F-9E43-90DC-FF5105A8A1F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75D33D3-117E-4A4C-9265-564643527CA4}"/>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BDEFDB-195A-7340-9D5C-28C3807FE57B}"/>
              </a:ext>
            </a:extLst>
          </p:cNvPr>
          <p:cNvSpPr>
            <a:spLocks noGrp="1"/>
          </p:cNvSpPr>
          <p:nvPr>
            <p:ph type="dt" sz="half" idx="10"/>
          </p:nvPr>
        </p:nvSpPr>
        <p:spPr/>
        <p:txBody>
          <a:bodyPr/>
          <a:lstStyle/>
          <a:p>
            <a:fld id="{D64B8C90-E9CA-E842-A4A4-657EBE79C71E}" type="datetime1">
              <a:rPr lang="en-CA" smtClean="0"/>
              <a:t>2023-10-17</a:t>
            </a:fld>
            <a:endParaRPr lang="en-US"/>
          </a:p>
        </p:txBody>
      </p:sp>
      <p:sp>
        <p:nvSpPr>
          <p:cNvPr id="8" name="Footer Placeholder 7">
            <a:extLst>
              <a:ext uri="{FF2B5EF4-FFF2-40B4-BE49-F238E27FC236}">
                <a16:creationId xmlns:a16="http://schemas.microsoft.com/office/drawing/2014/main" id="{A15FC46D-7DF8-9E41-A6D8-28C515EE86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BF3AB-A2C4-BA4E-9E6F-2B1821913F46}"/>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659712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9644-A908-7B43-8A4E-78209D44C6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5CCBE8-254B-0C42-BD84-45257B584992}"/>
              </a:ext>
            </a:extLst>
          </p:cNvPr>
          <p:cNvSpPr>
            <a:spLocks noGrp="1"/>
          </p:cNvSpPr>
          <p:nvPr>
            <p:ph type="dt" sz="half" idx="10"/>
          </p:nvPr>
        </p:nvSpPr>
        <p:spPr/>
        <p:txBody>
          <a:bodyPr/>
          <a:lstStyle/>
          <a:p>
            <a:fld id="{D56F0B36-9032-4441-BB76-58EB3E33EF7A}" type="datetime1">
              <a:rPr lang="en-CA" smtClean="0"/>
              <a:t>2023-10-17</a:t>
            </a:fld>
            <a:endParaRPr lang="en-US"/>
          </a:p>
        </p:txBody>
      </p:sp>
      <p:sp>
        <p:nvSpPr>
          <p:cNvPr id="4" name="Footer Placeholder 3">
            <a:extLst>
              <a:ext uri="{FF2B5EF4-FFF2-40B4-BE49-F238E27FC236}">
                <a16:creationId xmlns:a16="http://schemas.microsoft.com/office/drawing/2014/main" id="{CDDEB280-0106-994C-B0DB-F405A63A2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E87DE-911F-D246-AF77-346394595296}"/>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4127961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2375-1525-3A4E-A32A-91C2B1A2736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208EBBC-B388-0544-94F5-0C55313EB03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09BAD-BEC0-9C4D-A423-18D83D2512C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C99A6BE-02C0-2446-ABF7-BFA8B8D8562B}"/>
              </a:ext>
            </a:extLst>
          </p:cNvPr>
          <p:cNvSpPr>
            <a:spLocks noGrp="1"/>
          </p:cNvSpPr>
          <p:nvPr>
            <p:ph type="dt" sz="half" idx="10"/>
          </p:nvPr>
        </p:nvSpPr>
        <p:spPr/>
        <p:txBody>
          <a:bodyPr/>
          <a:lstStyle/>
          <a:p>
            <a:fld id="{BC52C95E-B335-E040-A52F-891FDDCCF3FF}" type="datetime1">
              <a:rPr lang="en-CA" smtClean="0"/>
              <a:t>2023-10-17</a:t>
            </a:fld>
            <a:endParaRPr lang="en-US"/>
          </a:p>
        </p:txBody>
      </p:sp>
      <p:sp>
        <p:nvSpPr>
          <p:cNvPr id="6" name="Footer Placeholder 5">
            <a:extLst>
              <a:ext uri="{FF2B5EF4-FFF2-40B4-BE49-F238E27FC236}">
                <a16:creationId xmlns:a16="http://schemas.microsoft.com/office/drawing/2014/main" id="{D0404ED1-020E-2E4B-A118-197DF09D9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9C94C-BC1C-344F-9958-F68A9A41F22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1562664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DEDA-3035-214A-B4FC-2C19CDFDDB2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54683A4-00E9-4144-9134-A623C1BBF19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E4B37BCF-E987-3D4D-BAF0-E722BE7E874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A34A2A3-B403-0C47-889E-A44341DF378C}"/>
              </a:ext>
            </a:extLst>
          </p:cNvPr>
          <p:cNvSpPr>
            <a:spLocks noGrp="1"/>
          </p:cNvSpPr>
          <p:nvPr>
            <p:ph type="dt" sz="half" idx="10"/>
          </p:nvPr>
        </p:nvSpPr>
        <p:spPr/>
        <p:txBody>
          <a:bodyPr/>
          <a:lstStyle/>
          <a:p>
            <a:fld id="{DF3639F9-320B-8A47-B005-4B38C374943B}" type="datetime1">
              <a:rPr lang="en-CA" smtClean="0"/>
              <a:t>2023-10-17</a:t>
            </a:fld>
            <a:endParaRPr lang="en-US"/>
          </a:p>
        </p:txBody>
      </p:sp>
      <p:sp>
        <p:nvSpPr>
          <p:cNvPr id="6" name="Footer Placeholder 5">
            <a:extLst>
              <a:ext uri="{FF2B5EF4-FFF2-40B4-BE49-F238E27FC236}">
                <a16:creationId xmlns:a16="http://schemas.microsoft.com/office/drawing/2014/main" id="{F6CEA277-0651-C145-B140-DCBFD067C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50ABD-F4B7-4545-9D8F-B3EF3E8B4E38}"/>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47942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D9B6-5F12-6B47-A869-878D8732147E}"/>
              </a:ext>
            </a:extLst>
          </p:cNvPr>
          <p:cNvSpPr>
            <a:spLocks noGrp="1"/>
          </p:cNvSpPr>
          <p:nvPr>
            <p:ph type="dt" sz="half" idx="10"/>
          </p:nvPr>
        </p:nvSpPr>
        <p:spPr/>
        <p:txBody>
          <a:bodyPr/>
          <a:lstStyle/>
          <a:p>
            <a:fld id="{521D4F9D-AD41-204A-9770-6008B383E736}" type="datetime1">
              <a:rPr lang="en-CA" smtClean="0"/>
              <a:t>2023-10-17</a:t>
            </a:fld>
            <a:endParaRPr lang="en-US"/>
          </a:p>
        </p:txBody>
      </p:sp>
      <p:sp>
        <p:nvSpPr>
          <p:cNvPr id="3" name="Footer Placeholder 2">
            <a:extLst>
              <a:ext uri="{FF2B5EF4-FFF2-40B4-BE49-F238E27FC236}">
                <a16:creationId xmlns:a16="http://schemas.microsoft.com/office/drawing/2014/main" id="{B0394B3B-C021-4247-9ED8-8514FE18A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148C2-C0DF-6C4C-8655-7D11634158DA}"/>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25383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trength">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D9B6-5F12-6B47-A869-878D8732147E}"/>
              </a:ext>
            </a:extLst>
          </p:cNvPr>
          <p:cNvSpPr>
            <a:spLocks noGrp="1"/>
          </p:cNvSpPr>
          <p:nvPr>
            <p:ph type="dt" sz="half" idx="10"/>
          </p:nvPr>
        </p:nvSpPr>
        <p:spPr/>
        <p:txBody>
          <a:bodyPr/>
          <a:lstStyle/>
          <a:p>
            <a:fld id="{C5203177-82E0-0E40-80E8-3617346FC95D}" type="datetime1">
              <a:rPr lang="en-CA" smtClean="0"/>
              <a:t>2023-10-17</a:t>
            </a:fld>
            <a:endParaRPr lang="en-US"/>
          </a:p>
        </p:txBody>
      </p:sp>
      <p:sp>
        <p:nvSpPr>
          <p:cNvPr id="3" name="Footer Placeholder 2">
            <a:extLst>
              <a:ext uri="{FF2B5EF4-FFF2-40B4-BE49-F238E27FC236}">
                <a16:creationId xmlns:a16="http://schemas.microsoft.com/office/drawing/2014/main" id="{B0394B3B-C021-4247-9ED8-8514FE18A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148C2-C0DF-6C4C-8655-7D11634158DA}"/>
              </a:ext>
            </a:extLst>
          </p:cNvPr>
          <p:cNvSpPr>
            <a:spLocks noGrp="1"/>
          </p:cNvSpPr>
          <p:nvPr>
            <p:ph type="sldNum" sz="quarter" idx="12"/>
          </p:nvPr>
        </p:nvSpPr>
        <p:spPr/>
        <p:txBody>
          <a:bodyPr/>
          <a:lstStyle/>
          <a:p>
            <a:fld id="{B50D4994-8F00-5A4D-BB44-ED589848FD24}" type="slidenum">
              <a:rPr lang="en-US" smtClean="0"/>
              <a:t>‹#›</a:t>
            </a:fld>
            <a:endParaRPr lang="en-US"/>
          </a:p>
        </p:txBody>
      </p:sp>
      <p:pic>
        <p:nvPicPr>
          <p:cNvPr id="7" name="Picture 6">
            <a:extLst>
              <a:ext uri="{FF2B5EF4-FFF2-40B4-BE49-F238E27FC236}">
                <a16:creationId xmlns:a16="http://schemas.microsoft.com/office/drawing/2014/main" id="{DB756006-0F9E-9047-8DEB-2AC5BE34B1F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852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rb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D9B6-5F12-6B47-A869-878D8732147E}"/>
              </a:ext>
            </a:extLst>
          </p:cNvPr>
          <p:cNvSpPr>
            <a:spLocks noGrp="1"/>
          </p:cNvSpPr>
          <p:nvPr>
            <p:ph type="dt" sz="half" idx="10"/>
          </p:nvPr>
        </p:nvSpPr>
        <p:spPr/>
        <p:txBody>
          <a:bodyPr/>
          <a:lstStyle/>
          <a:p>
            <a:fld id="{FCF87707-5DE9-454A-B55F-6BDE912E5CCE}" type="datetime1">
              <a:rPr lang="en-CA" smtClean="0"/>
              <a:t>2023-10-17</a:t>
            </a:fld>
            <a:endParaRPr lang="en-US"/>
          </a:p>
        </p:txBody>
      </p:sp>
      <p:sp>
        <p:nvSpPr>
          <p:cNvPr id="3" name="Footer Placeholder 2">
            <a:extLst>
              <a:ext uri="{FF2B5EF4-FFF2-40B4-BE49-F238E27FC236}">
                <a16:creationId xmlns:a16="http://schemas.microsoft.com/office/drawing/2014/main" id="{B0394B3B-C021-4247-9ED8-8514FE18A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148C2-C0DF-6C4C-8655-7D11634158DA}"/>
              </a:ext>
            </a:extLst>
          </p:cNvPr>
          <p:cNvSpPr>
            <a:spLocks noGrp="1"/>
          </p:cNvSpPr>
          <p:nvPr>
            <p:ph type="sldNum" sz="quarter" idx="12"/>
          </p:nvPr>
        </p:nvSpPr>
        <p:spPr/>
        <p:txBody>
          <a:bodyPr/>
          <a:lstStyle/>
          <a:p>
            <a:fld id="{B50D4994-8F00-5A4D-BB44-ED589848FD24}" type="slidenum">
              <a:rPr lang="en-US" smtClean="0"/>
              <a:t>‹#›</a:t>
            </a:fld>
            <a:endParaRPr lang="en-US"/>
          </a:p>
        </p:txBody>
      </p:sp>
      <p:sp>
        <p:nvSpPr>
          <p:cNvPr id="8" name="Subtitle 2">
            <a:extLst>
              <a:ext uri="{FF2B5EF4-FFF2-40B4-BE49-F238E27FC236}">
                <a16:creationId xmlns:a16="http://schemas.microsoft.com/office/drawing/2014/main" id="{F4D87E47-9534-E344-81BA-8BD39BE8AD84}"/>
              </a:ext>
            </a:extLst>
          </p:cNvPr>
          <p:cNvSpPr>
            <a:spLocks noGrp="1"/>
          </p:cNvSpPr>
          <p:nvPr>
            <p:ph type="subTitle" idx="1"/>
          </p:nvPr>
        </p:nvSpPr>
        <p:spPr>
          <a:xfrm>
            <a:off x="1524000" y="2325190"/>
            <a:ext cx="9144000" cy="2259874"/>
          </a:xfrm>
        </p:spPr>
        <p:txBody>
          <a:bodyPr>
            <a:normAutofit/>
          </a:bodyPr>
          <a:lstStyle>
            <a:lvl1pPr marL="0" indent="0" algn="ctr">
              <a:buNone/>
              <a:defRPr sz="2625" b="0" i="0">
                <a:solidFill>
                  <a:schemeClr val="bg1"/>
                </a:solidFill>
                <a:latin typeface="Gotham-Book"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7168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urb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D9B6-5F12-6B47-A869-878D8732147E}"/>
              </a:ext>
            </a:extLst>
          </p:cNvPr>
          <p:cNvSpPr>
            <a:spLocks noGrp="1"/>
          </p:cNvSpPr>
          <p:nvPr>
            <p:ph type="dt" sz="half" idx="10"/>
          </p:nvPr>
        </p:nvSpPr>
        <p:spPr/>
        <p:txBody>
          <a:bodyPr/>
          <a:lstStyle/>
          <a:p>
            <a:fld id="{0C568265-8E8B-5540-ABA8-2BFC9F96A142}" type="datetime1">
              <a:rPr lang="en-CA" smtClean="0"/>
              <a:t>2023-10-17</a:t>
            </a:fld>
            <a:endParaRPr lang="en-US"/>
          </a:p>
        </p:txBody>
      </p:sp>
      <p:sp>
        <p:nvSpPr>
          <p:cNvPr id="3" name="Footer Placeholder 2">
            <a:extLst>
              <a:ext uri="{FF2B5EF4-FFF2-40B4-BE49-F238E27FC236}">
                <a16:creationId xmlns:a16="http://schemas.microsoft.com/office/drawing/2014/main" id="{B0394B3B-C021-4247-9ED8-8514FE18A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148C2-C0DF-6C4C-8655-7D11634158DA}"/>
              </a:ext>
            </a:extLst>
          </p:cNvPr>
          <p:cNvSpPr>
            <a:spLocks noGrp="1"/>
          </p:cNvSpPr>
          <p:nvPr>
            <p:ph type="sldNum" sz="quarter" idx="12"/>
          </p:nvPr>
        </p:nvSpPr>
        <p:spPr/>
        <p:txBody>
          <a:bodyPr/>
          <a:lstStyle/>
          <a:p>
            <a:fld id="{B50D4994-8F00-5A4D-BB44-ED589848FD24}" type="slidenum">
              <a:rPr lang="en-US" smtClean="0"/>
              <a:t>‹#›</a:t>
            </a:fld>
            <a:endParaRPr lang="en-US"/>
          </a:p>
        </p:txBody>
      </p:sp>
      <p:sp>
        <p:nvSpPr>
          <p:cNvPr id="8" name="Subtitle 2">
            <a:extLst>
              <a:ext uri="{FF2B5EF4-FFF2-40B4-BE49-F238E27FC236}">
                <a16:creationId xmlns:a16="http://schemas.microsoft.com/office/drawing/2014/main" id="{F4D87E47-9534-E344-81BA-8BD39BE8AD84}"/>
              </a:ext>
            </a:extLst>
          </p:cNvPr>
          <p:cNvSpPr>
            <a:spLocks noGrp="1"/>
          </p:cNvSpPr>
          <p:nvPr>
            <p:ph type="subTitle" idx="1"/>
          </p:nvPr>
        </p:nvSpPr>
        <p:spPr>
          <a:xfrm>
            <a:off x="1524000" y="2325190"/>
            <a:ext cx="9144000" cy="2259874"/>
          </a:xfrm>
        </p:spPr>
        <p:txBody>
          <a:bodyPr>
            <a:normAutofit/>
          </a:bodyPr>
          <a:lstStyle>
            <a:lvl1pPr marL="0" indent="0" algn="ctr">
              <a:buNone/>
              <a:defRPr sz="2625" b="0" i="0">
                <a:solidFill>
                  <a:schemeClr val="bg1"/>
                </a:solidFill>
                <a:latin typeface="Gotham-Book"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9419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9BA0-C281-394D-914A-0A9E89244562}"/>
              </a:ext>
            </a:extLst>
          </p:cNvPr>
          <p:cNvSpPr>
            <a:spLocks noGrp="1"/>
          </p:cNvSpPr>
          <p:nvPr>
            <p:ph type="ctrTitle"/>
          </p:nvPr>
        </p:nvSpPr>
        <p:spPr>
          <a:xfrm>
            <a:off x="1524000" y="2103122"/>
            <a:ext cx="9144000" cy="1410789"/>
          </a:xfrm>
        </p:spPr>
        <p:txBody>
          <a:bodyPr anchor="b">
            <a:normAutofit/>
          </a:bodyPr>
          <a:lstStyle>
            <a:lvl1pPr algn="ctr">
              <a:defRPr sz="4500" b="1" i="0" baseline="0">
                <a:solidFill>
                  <a:schemeClr val="bg1"/>
                </a:solidFill>
                <a:latin typeface="Gotham-Black"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7A8DD1E-1F23-034F-84E3-A4618ABEADBE}"/>
              </a:ext>
            </a:extLst>
          </p:cNvPr>
          <p:cNvSpPr>
            <a:spLocks noGrp="1"/>
          </p:cNvSpPr>
          <p:nvPr>
            <p:ph type="subTitle" idx="1"/>
          </p:nvPr>
        </p:nvSpPr>
        <p:spPr>
          <a:xfrm>
            <a:off x="1524000" y="3689810"/>
            <a:ext cx="9144000" cy="1783529"/>
          </a:xfrm>
        </p:spPr>
        <p:txBody>
          <a:bodyPr/>
          <a:lstStyle>
            <a:lvl1pPr marL="0" indent="0" algn="ctr">
              <a:buNone/>
              <a:defRPr sz="1800" b="0" i="0">
                <a:solidFill>
                  <a:schemeClr val="bg1"/>
                </a:solidFill>
                <a:latin typeface="Gotham-Book"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16CC079-9B16-064C-B468-CFCE8291778E}"/>
              </a:ext>
            </a:extLst>
          </p:cNvPr>
          <p:cNvSpPr>
            <a:spLocks noGrp="1"/>
          </p:cNvSpPr>
          <p:nvPr>
            <p:ph type="dt" sz="half" idx="10"/>
          </p:nvPr>
        </p:nvSpPr>
        <p:spPr/>
        <p:txBody>
          <a:bodyPr/>
          <a:lstStyle/>
          <a:p>
            <a:fld id="{58CB49A6-BB4F-DD45-95D7-A068AD5441E7}" type="datetime1">
              <a:rPr lang="en-CA" smtClean="0"/>
              <a:t>2023-10-17</a:t>
            </a:fld>
            <a:endParaRPr lang="en-US"/>
          </a:p>
        </p:txBody>
      </p:sp>
      <p:sp>
        <p:nvSpPr>
          <p:cNvPr id="5" name="Footer Placeholder 4">
            <a:extLst>
              <a:ext uri="{FF2B5EF4-FFF2-40B4-BE49-F238E27FC236}">
                <a16:creationId xmlns:a16="http://schemas.microsoft.com/office/drawing/2014/main" id="{8DF2A4DE-9F8B-2241-9B2E-746E41734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7CD30-2131-674F-9D32-51735980D537}"/>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51368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9BA0-C281-394D-914A-0A9E89244562}"/>
              </a:ext>
            </a:extLst>
          </p:cNvPr>
          <p:cNvSpPr>
            <a:spLocks noGrp="1"/>
          </p:cNvSpPr>
          <p:nvPr>
            <p:ph type="ctrTitle" hasCustomPrompt="1"/>
          </p:nvPr>
        </p:nvSpPr>
        <p:spPr>
          <a:xfrm>
            <a:off x="1524000" y="3588327"/>
            <a:ext cx="9144000" cy="1219200"/>
          </a:xfrm>
        </p:spPr>
        <p:txBody>
          <a:bodyPr anchor="b">
            <a:normAutofit/>
          </a:bodyPr>
          <a:lstStyle>
            <a:lvl1pPr algn="ctr">
              <a:defRPr sz="4500" b="1" i="0" baseline="0">
                <a:solidFill>
                  <a:schemeClr val="bg1"/>
                </a:solidFill>
                <a:latin typeface="Gotham-Black" pitchFamily="2" charset="0"/>
              </a:defRPr>
            </a:lvl1pPr>
          </a:lstStyle>
          <a:p>
            <a:r>
              <a:rPr lang="en-US" dirty="0"/>
              <a:t>Thank You Text</a:t>
            </a:r>
          </a:p>
        </p:txBody>
      </p:sp>
      <p:sp>
        <p:nvSpPr>
          <p:cNvPr id="3" name="Subtitle 2">
            <a:extLst>
              <a:ext uri="{FF2B5EF4-FFF2-40B4-BE49-F238E27FC236}">
                <a16:creationId xmlns:a16="http://schemas.microsoft.com/office/drawing/2014/main" id="{A7A8DD1E-1F23-034F-84E3-A4618ABEADBE}"/>
              </a:ext>
            </a:extLst>
          </p:cNvPr>
          <p:cNvSpPr>
            <a:spLocks noGrp="1"/>
          </p:cNvSpPr>
          <p:nvPr>
            <p:ph type="subTitle" idx="1"/>
          </p:nvPr>
        </p:nvSpPr>
        <p:spPr>
          <a:xfrm>
            <a:off x="1524000" y="4918364"/>
            <a:ext cx="9144000" cy="679796"/>
          </a:xfrm>
        </p:spPr>
        <p:txBody>
          <a:bodyPr/>
          <a:lstStyle>
            <a:lvl1pPr marL="0" indent="0" algn="ctr">
              <a:buNone/>
              <a:defRPr sz="1800" b="0" i="0">
                <a:solidFill>
                  <a:schemeClr val="bg1"/>
                </a:solidFill>
                <a:latin typeface="Gotham-Book"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16CC079-9B16-064C-B468-CFCE8291778E}"/>
              </a:ext>
            </a:extLst>
          </p:cNvPr>
          <p:cNvSpPr>
            <a:spLocks noGrp="1"/>
          </p:cNvSpPr>
          <p:nvPr>
            <p:ph type="dt" sz="half" idx="10"/>
          </p:nvPr>
        </p:nvSpPr>
        <p:spPr/>
        <p:txBody>
          <a:bodyPr/>
          <a:lstStyle/>
          <a:p>
            <a:fld id="{21AC8FAE-58A4-6A43-90D0-D74DB8ECF0AB}" type="datetime1">
              <a:rPr lang="en-CA" smtClean="0"/>
              <a:t>2023-10-17</a:t>
            </a:fld>
            <a:endParaRPr lang="en-US"/>
          </a:p>
        </p:txBody>
      </p:sp>
      <p:sp>
        <p:nvSpPr>
          <p:cNvPr id="5" name="Footer Placeholder 4">
            <a:extLst>
              <a:ext uri="{FF2B5EF4-FFF2-40B4-BE49-F238E27FC236}">
                <a16:creationId xmlns:a16="http://schemas.microsoft.com/office/drawing/2014/main" id="{8DF2A4DE-9F8B-2241-9B2E-746E41734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7CD30-2131-674F-9D32-51735980D537}"/>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7635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Oran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6C2-AF22-EE48-800C-D939B8F62E9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0C52B5-E630-4740-B0E8-86C4817FA4E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1AA-5C15-6C41-81EB-B21247E18D3D}"/>
              </a:ext>
            </a:extLst>
          </p:cNvPr>
          <p:cNvSpPr>
            <a:spLocks noGrp="1"/>
          </p:cNvSpPr>
          <p:nvPr>
            <p:ph type="dt" sz="half" idx="10"/>
          </p:nvPr>
        </p:nvSpPr>
        <p:spPr/>
        <p:txBody>
          <a:bodyPr/>
          <a:lstStyle/>
          <a:p>
            <a:fld id="{7531E0B0-C372-754F-8890-EE31D618C4E4}" type="datetime1">
              <a:rPr lang="en-CA" smtClean="0"/>
              <a:t>2023-10-17</a:t>
            </a:fld>
            <a:endParaRPr lang="en-US"/>
          </a:p>
        </p:txBody>
      </p:sp>
      <p:sp>
        <p:nvSpPr>
          <p:cNvPr id="5" name="Footer Placeholder 4">
            <a:extLst>
              <a:ext uri="{FF2B5EF4-FFF2-40B4-BE49-F238E27FC236}">
                <a16:creationId xmlns:a16="http://schemas.microsoft.com/office/drawing/2014/main" id="{6D137ED3-C73B-4E45-BE8A-6F70D520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205E-D4F1-3F48-B185-3568D39F4C85}"/>
              </a:ext>
            </a:extLst>
          </p:cNvPr>
          <p:cNvSpPr>
            <a:spLocks noGrp="1"/>
          </p:cNvSpPr>
          <p:nvPr>
            <p:ph type="sldNum" sz="quarter" idx="12"/>
          </p:nvPr>
        </p:nvSpPr>
        <p:spPr/>
        <p:txBody>
          <a:bodyPr/>
          <a:lstStyle/>
          <a:p>
            <a:fld id="{B50D4994-8F00-5A4D-BB44-ED589848FD24}" type="slidenum">
              <a:rPr lang="en-US" smtClean="0"/>
              <a:t>‹#›</a:t>
            </a:fld>
            <a:endParaRPr lang="en-US"/>
          </a:p>
        </p:txBody>
      </p:sp>
    </p:spTree>
    <p:extLst>
      <p:ext uri="{BB962C8B-B14F-4D97-AF65-F5344CB8AC3E}">
        <p14:creationId xmlns:p14="http://schemas.microsoft.com/office/powerpoint/2010/main" val="327766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2DF63-16BA-D843-9358-847D50C9069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DA1518-174E-7A4B-A899-9094BD0B4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4A49AF7-19F8-E54A-8257-7D028C07E54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B041EB-9D32-AA41-ABB0-6BE97EA53F41}" type="datetime1">
              <a:rPr lang="en-CA" smtClean="0"/>
              <a:t>2023-10-17</a:t>
            </a:fld>
            <a:endParaRPr lang="en-US"/>
          </a:p>
        </p:txBody>
      </p:sp>
      <p:sp>
        <p:nvSpPr>
          <p:cNvPr id="5" name="Footer Placeholder 4">
            <a:extLst>
              <a:ext uri="{FF2B5EF4-FFF2-40B4-BE49-F238E27FC236}">
                <a16:creationId xmlns:a16="http://schemas.microsoft.com/office/drawing/2014/main" id="{72EE59B8-3A09-0743-9473-BD8998004F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2DB08F-50E1-BC44-B69C-72266E557D5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0D4994-8F00-5A4D-BB44-ED589848FD24}" type="slidenum">
              <a:rPr lang="en-US" smtClean="0"/>
              <a:t>‹#›</a:t>
            </a:fld>
            <a:endParaRPr lang="en-US"/>
          </a:p>
        </p:txBody>
      </p:sp>
    </p:spTree>
    <p:extLst>
      <p:ext uri="{BB962C8B-B14F-4D97-AF65-F5344CB8AC3E}">
        <p14:creationId xmlns:p14="http://schemas.microsoft.com/office/powerpoint/2010/main" val="307514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Gotham-Black"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Gotham-Book"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Gotham-Book"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Gotham-Book"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otham-Book"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otham-Book"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2.snb.ca/content/snb/en/services/services_renderer.201449.Incorporation_of_Non-Profit_Companies.html" TargetMode="External"/><Relationship Id="rId2" Type="http://schemas.openxmlformats.org/officeDocument/2006/relationships/hyperlink" Target="https://ised-isde.canada.ca/site/corporations-canada/en/not-profit-corporations" TargetMode="External"/><Relationship Id="rId1" Type="http://schemas.openxmlformats.org/officeDocument/2006/relationships/slideLayout" Target="../slideLayouts/slideLayout20.xml"/><Relationship Id="rId6" Type="http://schemas.openxmlformats.org/officeDocument/2006/relationships/hyperlink" Target="https://www.gov.nl.ca/dgsnl/registries/companies/corp-inc/" TargetMode="External"/><Relationship Id="rId5" Type="http://schemas.openxmlformats.org/officeDocument/2006/relationships/hyperlink" Target="https://beta.novascotia.ca/incorporate-society" TargetMode="External"/><Relationship Id="rId4" Type="http://schemas.openxmlformats.org/officeDocument/2006/relationships/hyperlink" Target="https://www.princeedwardisland.ca/en/service/register-a-non-profit-corporation-in-pei"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canada.ca/en/revenue-agency/services/charities-giving/charities/registering-charitable-qualified-donee-status.html"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nada.ca/en/revenue-agency/services/charities-giving/charities/registering-charitable-qualified-donee-status/applying-other-qualified-donee-status/applying-municipal-public-body.html"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hyperlink" Target="http://www.philanthropyandaboriginalpeoples.ca/wp-content/uploads/AboriginalPhilanthropyInCanada.pdf"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http://www.philanthropyandaboriginalpeoples.ca/wp-content/uploads/Manitoba-Indigenous-Report_RV_WEB_Sep18.pdf"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hyperlink" Target="https://www.canadiancharitylaw.ca/wp-content/uploads/2021/05/Canadian-charities-giving-to-Indigenous-Charities-and-Qualified-Donees-2018.pdf"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hyperlink" Target="https://www.canada.ca/en/revenue-agency/services/charities-giving/charities/operating-a-registered-charity/gifting-receipting.html" TargetMode="Externa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hyperlink" Target="http://www.cra-arc.gc.ca/chrts-gvng/chrts/pbs/rcpts-eng.html"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hyperlink" Target="https://www.canada.ca/en/revenue-agency/services/charities-giving/charities/policies-guidance/public-policy-dialogue-development-activities.html#toc10" TargetMode="Externa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hyperlink" Target="http://www.cra-arc.gc.ca/tax/charities/policy/cps/cps-019-e.html"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hyperlink" Target="http://www.cra-arc.gc.ca/chrts-gvng/chrts/plcy/cgd/cmtycnmcdvpmt-eng.html" TargetMode="Externa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7488" y="2756083"/>
            <a:ext cx="7557025" cy="1410789"/>
          </a:xfrm>
        </p:spPr>
        <p:txBody>
          <a:bodyPr>
            <a:normAutofit fontScale="90000"/>
          </a:bodyPr>
          <a:lstStyle/>
          <a:p>
            <a:r>
              <a:rPr lang="en-US" sz="4400" dirty="0">
                <a:ea typeface="Times New Roman" charset="0"/>
                <a:cs typeface="Times New Roman" charset="0"/>
              </a:rPr>
              <a:t>Indigenous Communities &amp; Philanthropy </a:t>
            </a:r>
            <a:br>
              <a:rPr lang="en-US" dirty="0">
                <a:latin typeface="Times New Roman" charset="0"/>
                <a:ea typeface="Times New Roman" charset="0"/>
                <a:cs typeface="Times New Roman" charset="0"/>
              </a:rPr>
            </a:br>
            <a:endParaRPr lang="en-US" sz="3200" dirty="0">
              <a:latin typeface="Times New Roman" charset="0"/>
              <a:ea typeface="Times New Roman" charset="0"/>
              <a:cs typeface="Times New Roman" charset="0"/>
            </a:endParaRPr>
          </a:p>
        </p:txBody>
      </p:sp>
      <p:sp>
        <p:nvSpPr>
          <p:cNvPr id="3" name="Subtitle 2"/>
          <p:cNvSpPr>
            <a:spLocks noGrp="1"/>
          </p:cNvSpPr>
          <p:nvPr>
            <p:ph type="subTitle" idx="1"/>
          </p:nvPr>
        </p:nvSpPr>
        <p:spPr>
          <a:xfrm>
            <a:off x="1181100" y="3767774"/>
            <a:ext cx="9829800" cy="1756303"/>
          </a:xfrm>
        </p:spPr>
        <p:txBody>
          <a:bodyPr>
            <a:normAutofit/>
          </a:bodyPr>
          <a:lstStyle/>
          <a:p>
            <a:endParaRPr lang="en-US" dirty="0">
              <a:ea typeface="Times New Roman" charset="0"/>
              <a:cs typeface="Times New Roman" charset="0"/>
            </a:endParaRPr>
          </a:p>
          <a:p>
            <a:r>
              <a:rPr lang="en-US" dirty="0">
                <a:ea typeface="Times New Roman" charset="0"/>
                <a:cs typeface="Times New Roman" charset="0"/>
              </a:rPr>
              <a:t>Richard Bridge</a:t>
            </a:r>
          </a:p>
          <a:p>
            <a:r>
              <a:rPr lang="en-US" dirty="0">
                <a:ea typeface="Times New Roman" charset="0"/>
                <a:cs typeface="Times New Roman" charset="0"/>
              </a:rPr>
              <a:t>Charity Lawyer</a:t>
            </a:r>
          </a:p>
          <a:p>
            <a:r>
              <a:rPr lang="en-US" dirty="0" err="1">
                <a:ea typeface="Times New Roman" charset="0"/>
                <a:cs typeface="Times New Roman" charset="0"/>
              </a:rPr>
              <a:t>richard@lawyerforcharities.ca</a:t>
            </a:r>
            <a:r>
              <a:rPr lang="en-US" dirty="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D670A87B-10BE-2A4D-B42E-8196674A2B87}"/>
              </a:ext>
            </a:extLst>
          </p:cNvPr>
          <p:cNvSpPr>
            <a:spLocks noGrp="1"/>
          </p:cNvSpPr>
          <p:nvPr>
            <p:ph type="sldNum" sz="quarter" idx="12"/>
          </p:nvPr>
        </p:nvSpPr>
        <p:spPr/>
        <p:txBody>
          <a:bodyPr/>
          <a:lstStyle/>
          <a:p>
            <a:fld id="{B50D4994-8F00-5A4D-BB44-ED589848FD24}" type="slidenum">
              <a:rPr lang="en-US" smtClean="0"/>
              <a:t>1</a:t>
            </a:fld>
            <a:endParaRPr lang="en-US"/>
          </a:p>
        </p:txBody>
      </p:sp>
      <p:sp>
        <p:nvSpPr>
          <p:cNvPr id="6" name="TextBox 5">
            <a:extLst>
              <a:ext uri="{FF2B5EF4-FFF2-40B4-BE49-F238E27FC236}">
                <a16:creationId xmlns:a16="http://schemas.microsoft.com/office/drawing/2014/main" id="{441203BD-3C97-B677-8014-613F9164E623}"/>
              </a:ext>
            </a:extLst>
          </p:cNvPr>
          <p:cNvSpPr txBox="1"/>
          <p:nvPr/>
        </p:nvSpPr>
        <p:spPr>
          <a:xfrm>
            <a:off x="-236668" y="251728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48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normAutofit/>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c. Qualified </a:t>
            </a:r>
            <a:r>
              <a:rPr lang="en-US" sz="2400" b="1" dirty="0" err="1">
                <a:solidFill>
                  <a:schemeClr val="tx2"/>
                </a:solidFill>
                <a:latin typeface="Times New Roman" panose="02020603050405020304" pitchFamily="18" charset="0"/>
                <a:cs typeface="Times New Roman" panose="02020603050405020304" pitchFamily="18" charset="0"/>
              </a:rPr>
              <a:t>donees</a:t>
            </a:r>
            <a:endParaRPr lang="en-US" dirty="0">
              <a:solidFill>
                <a:schemeClr val="tx2"/>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b="0" i="0" u="none" strike="noStrike" dirty="0">
                <a:solidFill>
                  <a:schemeClr val="tx2"/>
                </a:solidFill>
                <a:effectLst/>
                <a:highlight>
                  <a:srgbClr val="FFFF00"/>
                </a:highlight>
                <a:latin typeface="Times New Roman" panose="02020603050405020304" pitchFamily="18" charset="0"/>
                <a:cs typeface="Times New Roman" panose="02020603050405020304" pitchFamily="18" charset="0"/>
              </a:rPr>
              <a:t>a registered municipal or public body performing a function of government in Canada</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a registered university outside Canada, the student body of which ordinarily includes students from Canada</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a registered charitable organization outside Canada to which His Majesty in right of Canada has made a gift</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His Majesty in right of Canada, a province, or a territory</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the United Nations and its agencies</a:t>
            </a:r>
          </a:p>
          <a:p>
            <a:pPr algn="l"/>
            <a:r>
              <a:rPr lang="en-CA" b="0" i="0" u="none" strike="noStrike" dirty="0">
                <a:solidFill>
                  <a:schemeClr val="tx2"/>
                </a:solidFill>
                <a:effectLst/>
                <a:latin typeface="Times New Roman" panose="02020603050405020304" pitchFamily="18" charset="0"/>
                <a:cs typeface="Times New Roman" panose="02020603050405020304" pitchFamily="18" charset="0"/>
              </a:rPr>
              <a:t>His Majesty in right of Canada, a province, or a territory, and the United Nations and its agencies are qualified </a:t>
            </a:r>
            <a:r>
              <a:rPr lang="en-CA" b="0" i="0" u="none" strike="noStrike" dirty="0" err="1">
                <a:solidFill>
                  <a:schemeClr val="tx2"/>
                </a:solidFill>
                <a:effectLst/>
                <a:latin typeface="Times New Roman" panose="02020603050405020304" pitchFamily="18" charset="0"/>
                <a:cs typeface="Times New Roman" panose="02020603050405020304" pitchFamily="18" charset="0"/>
              </a:rPr>
              <a:t>donees</a:t>
            </a:r>
            <a:r>
              <a:rPr lang="en-CA" b="0" i="0" u="none" strike="noStrike" dirty="0">
                <a:solidFill>
                  <a:schemeClr val="tx2"/>
                </a:solidFill>
                <a:effectLst/>
                <a:latin typeface="Times New Roman" panose="02020603050405020304" pitchFamily="18" charset="0"/>
                <a:cs typeface="Times New Roman" panose="02020603050405020304" pitchFamily="18" charset="0"/>
              </a:rPr>
              <a:t> that do not have to be registered to be recognized as such.   </a:t>
            </a:r>
          </a:p>
          <a:p>
            <a:pPr>
              <a:buFontTx/>
              <a:buChar char="-"/>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10</a:t>
            </a:fld>
            <a:endParaRPr lang="en-US"/>
          </a:p>
        </p:txBody>
      </p:sp>
    </p:spTree>
    <p:extLst>
      <p:ext uri="{BB962C8B-B14F-4D97-AF65-F5344CB8AC3E}">
        <p14:creationId xmlns:p14="http://schemas.microsoft.com/office/powerpoint/2010/main" val="417528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normAutofit fontScale="92500" lnSpcReduction="10000"/>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d. Incorporation</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Creating the legal entity to carry on as a non-profit or charity.</a:t>
            </a:r>
          </a:p>
          <a:p>
            <a:r>
              <a:rPr lang="en-US" sz="2400" dirty="0">
                <a:solidFill>
                  <a:schemeClr val="tx2"/>
                </a:solidFill>
                <a:latin typeface="Times New Roman" panose="02020603050405020304" pitchFamily="18" charset="0"/>
                <a:cs typeface="Times New Roman" panose="02020603050405020304" pitchFamily="18" charset="0"/>
              </a:rPr>
              <a:t>Federal Incorporation: </a:t>
            </a:r>
            <a:r>
              <a:rPr lang="en-US" sz="2400" i="1" dirty="0">
                <a:solidFill>
                  <a:schemeClr val="tx2"/>
                </a:solidFill>
                <a:latin typeface="Times New Roman" panose="02020603050405020304" pitchFamily="18" charset="0"/>
                <a:cs typeface="Times New Roman" panose="02020603050405020304" pitchFamily="18" charset="0"/>
              </a:rPr>
              <a:t>Canada Not-for-profit Corporations Act</a:t>
            </a:r>
          </a:p>
          <a:p>
            <a:r>
              <a:rPr lang="en-US" sz="1600" i="1"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https://ised-isde.canada.ca/site/corporations-canada/en/not-profit-corporations</a:t>
            </a:r>
            <a:endParaRPr lang="en-US" sz="2400" i="1"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Provincial: NB </a:t>
            </a:r>
            <a:r>
              <a:rPr lang="en-US" sz="2400" i="1" dirty="0">
                <a:solidFill>
                  <a:schemeClr val="tx2"/>
                </a:solidFill>
                <a:latin typeface="Times New Roman" panose="02020603050405020304" pitchFamily="18" charset="0"/>
                <a:cs typeface="Times New Roman" panose="02020603050405020304" pitchFamily="18" charset="0"/>
              </a:rPr>
              <a:t>Companies Act</a:t>
            </a:r>
            <a:r>
              <a:rPr lang="en-US" sz="2400" dirty="0">
                <a:solidFill>
                  <a:schemeClr val="tx2"/>
                </a:solidFill>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https://www2.snb.ca/content/snb/en/services/services_renderer.201449.Incorporation_of_Non-Profit_Companies.html</a:t>
            </a:r>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PEI </a:t>
            </a:r>
            <a:r>
              <a:rPr lang="en-US" sz="2400" i="1" dirty="0">
                <a:solidFill>
                  <a:schemeClr val="tx2"/>
                </a:solidFill>
                <a:latin typeface="Times New Roman" panose="02020603050405020304" pitchFamily="18" charset="0"/>
                <a:cs typeface="Times New Roman" panose="02020603050405020304" pitchFamily="18" charset="0"/>
              </a:rPr>
              <a:t>Companies Act </a:t>
            </a:r>
            <a:r>
              <a:rPr lang="en-US" sz="1500" i="1" dirty="0">
                <a:solidFill>
                  <a:schemeClr val="tx2"/>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https://www.princeedwardisland.ca/en/service/register-a-non-profit-corporation-in-pei</a:t>
            </a:r>
            <a:endParaRPr lang="en-US" sz="1500" i="1"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NS</a:t>
            </a:r>
            <a:r>
              <a:rPr lang="en-US" sz="2400" b="1" i="1" dirty="0">
                <a:solidFill>
                  <a:schemeClr val="tx2"/>
                </a:solidFill>
                <a:latin typeface="Times New Roman" panose="02020603050405020304" pitchFamily="18" charset="0"/>
                <a:cs typeface="Times New Roman" panose="02020603050405020304" pitchFamily="18" charset="0"/>
              </a:rPr>
              <a:t> </a:t>
            </a:r>
            <a:r>
              <a:rPr lang="en-US" sz="2400" i="1" dirty="0">
                <a:solidFill>
                  <a:schemeClr val="tx2"/>
                </a:solidFill>
                <a:latin typeface="Times New Roman" panose="02020603050405020304" pitchFamily="18" charset="0"/>
                <a:cs typeface="Times New Roman" panose="02020603050405020304" pitchFamily="18" charset="0"/>
              </a:rPr>
              <a:t>Societies Act </a:t>
            </a:r>
            <a:r>
              <a:rPr lang="en-US" sz="1400" i="1" dirty="0">
                <a:solidFill>
                  <a:schemeClr val="tx2"/>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https://beta.novascotia.ca/incorporate-society</a:t>
            </a:r>
            <a:endParaRPr lang="en-US" sz="1400" i="1"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NL</a:t>
            </a:r>
            <a:r>
              <a:rPr lang="en-US" sz="2400" i="1" dirty="0">
                <a:solidFill>
                  <a:schemeClr val="tx2"/>
                </a:solidFill>
                <a:latin typeface="Times New Roman" panose="02020603050405020304" pitchFamily="18" charset="0"/>
                <a:cs typeface="Times New Roman" panose="02020603050405020304" pitchFamily="18" charset="0"/>
              </a:rPr>
              <a:t> Corporations Act </a:t>
            </a:r>
            <a:r>
              <a:rPr lang="en-US" sz="1500" i="1" dirty="0">
                <a:solidFill>
                  <a:schemeClr val="tx2"/>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https://www.gov.nl.ca/dgsnl/registries/companies/corp-inc/</a:t>
            </a:r>
            <a:endParaRPr lang="en-US" sz="1500" i="1"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2400" dirty="0">
              <a:solidFill>
                <a:schemeClr val="tx2"/>
              </a:solidFill>
              <a:latin typeface="Times New Roman" panose="02020603050405020304" pitchFamily="18" charset="0"/>
              <a:cs typeface="Times New Roman" panose="02020603050405020304" pitchFamily="18" charset="0"/>
            </a:endParaRPr>
          </a:p>
          <a:p>
            <a:pPr marL="0" indent="0">
              <a:buNone/>
            </a:pPr>
            <a:r>
              <a:rPr lang="en-US" sz="2400" dirty="0">
                <a:solidFill>
                  <a:schemeClr val="tx2"/>
                </a:solidFill>
                <a:latin typeface="Times New Roman" panose="02020603050405020304" pitchFamily="18" charset="0"/>
                <a:cs typeface="Times New Roman" panose="02020603050405020304" pitchFamily="18" charset="0"/>
              </a:rPr>
              <a:t>Key requirements: </a:t>
            </a:r>
          </a:p>
          <a:p>
            <a:r>
              <a:rPr lang="en-US" sz="2400" dirty="0">
                <a:solidFill>
                  <a:schemeClr val="tx2"/>
                </a:solidFill>
                <a:latin typeface="Times New Roman" panose="02020603050405020304" pitchFamily="18" charset="0"/>
                <a:cs typeface="Times New Roman" panose="02020603050405020304" pitchFamily="18" charset="0"/>
              </a:rPr>
              <a:t>name, purposes, first directors, members, address, by-laws. </a:t>
            </a:r>
          </a:p>
          <a:p>
            <a:pPr marL="0" indent="0">
              <a:buNone/>
            </a:pPr>
            <a:endParaRPr lang="en-US" sz="2400" b="1" dirty="0">
              <a:solidFill>
                <a:schemeClr val="tx2"/>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11</a:t>
            </a:fld>
            <a:endParaRPr lang="en-US"/>
          </a:p>
        </p:txBody>
      </p:sp>
    </p:spTree>
    <p:extLst>
      <p:ext uri="{BB962C8B-B14F-4D97-AF65-F5344CB8AC3E}">
        <p14:creationId xmlns:p14="http://schemas.microsoft.com/office/powerpoint/2010/main" val="24511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normAutofit/>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e. Charitable Registration </a:t>
            </a:r>
          </a:p>
          <a:p>
            <a:r>
              <a:rPr lang="en-US" sz="2400" dirty="0">
                <a:solidFill>
                  <a:schemeClr val="tx2"/>
                </a:solidFill>
                <a:latin typeface="Times New Roman" panose="02020603050405020304" pitchFamily="18" charset="0"/>
                <a:cs typeface="Times New Roman" panose="02020603050405020304" pitchFamily="18" charset="0"/>
              </a:rPr>
              <a:t>Charities Directorate, Canada Revenue Agency</a:t>
            </a:r>
          </a:p>
          <a:p>
            <a:r>
              <a:rPr lang="en-US" sz="2400" dirty="0">
                <a:solidFill>
                  <a:schemeClr val="tx2"/>
                </a:solidFill>
                <a:latin typeface="Times New Roman" panose="02020603050405020304" pitchFamily="18" charset="0"/>
                <a:cs typeface="Times New Roman" panose="02020603050405020304" pitchFamily="18" charset="0"/>
              </a:rPr>
              <a:t>On-line portal or paper application</a:t>
            </a:r>
          </a:p>
          <a:p>
            <a:r>
              <a:rPr lang="en-US" sz="2400"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https://www.canada.ca/en/revenue-agency/services/charities-giving/charities/registering-charitable-qualified-donee-status.html</a:t>
            </a:r>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Purposes &amp; description of activities are critical</a:t>
            </a:r>
          </a:p>
          <a:p>
            <a:r>
              <a:rPr lang="en-US" sz="2400" dirty="0">
                <a:solidFill>
                  <a:schemeClr val="tx2"/>
                </a:solidFill>
                <a:latin typeface="Times New Roman" panose="02020603050405020304" pitchFamily="18" charset="0"/>
                <a:cs typeface="Times New Roman" panose="02020603050405020304" pitchFamily="18" charset="0"/>
              </a:rPr>
              <a:t>Patience (6 to 12 months) </a:t>
            </a:r>
          </a:p>
          <a:p>
            <a:r>
              <a:rPr lang="en-US" sz="2400" dirty="0">
                <a:solidFill>
                  <a:schemeClr val="tx2"/>
                </a:solidFill>
                <a:latin typeface="Times New Roman" panose="02020603050405020304" pitchFamily="18" charset="0"/>
                <a:cs typeface="Times New Roman" panose="02020603050405020304" pitchFamily="18" charset="0"/>
              </a:rPr>
              <a:t>Persistence – address their questions, be adaptable.</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12</a:t>
            </a:fld>
            <a:endParaRPr lang="en-US"/>
          </a:p>
        </p:txBody>
      </p:sp>
    </p:spTree>
    <p:extLst>
      <p:ext uri="{BB962C8B-B14F-4D97-AF65-F5344CB8AC3E}">
        <p14:creationId xmlns:p14="http://schemas.microsoft.com/office/powerpoint/2010/main" val="404599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normAutofit/>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f. Charitable Purposes</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“4 Heads of Charity” for the old common law:</a:t>
            </a:r>
          </a:p>
          <a:p>
            <a:pPr marL="457200" indent="-457200">
              <a:buAutoNum type="arabicPeriod"/>
            </a:pPr>
            <a:r>
              <a:rPr lang="en-US" sz="2400" dirty="0">
                <a:solidFill>
                  <a:schemeClr val="tx2"/>
                </a:solidFill>
                <a:latin typeface="Times New Roman" panose="02020603050405020304" pitchFamily="18" charset="0"/>
                <a:cs typeface="Times New Roman" panose="02020603050405020304" pitchFamily="18" charset="0"/>
              </a:rPr>
              <a:t>Relief of Poverty</a:t>
            </a:r>
          </a:p>
          <a:p>
            <a:pPr marL="457200" indent="-457200">
              <a:buAutoNum type="arabicPeriod"/>
            </a:pPr>
            <a:r>
              <a:rPr lang="en-US" sz="2400" dirty="0">
                <a:solidFill>
                  <a:schemeClr val="tx2"/>
                </a:solidFill>
                <a:latin typeface="Times New Roman" panose="02020603050405020304" pitchFamily="18" charset="0"/>
                <a:cs typeface="Times New Roman" panose="02020603050405020304" pitchFamily="18" charset="0"/>
              </a:rPr>
              <a:t>Advancement of Education</a:t>
            </a:r>
          </a:p>
          <a:p>
            <a:pPr marL="457200" indent="-457200">
              <a:buAutoNum type="arabicPeriod"/>
            </a:pPr>
            <a:r>
              <a:rPr lang="en-US" sz="2400" dirty="0">
                <a:solidFill>
                  <a:schemeClr val="tx2"/>
                </a:solidFill>
                <a:latin typeface="Times New Roman" panose="02020603050405020304" pitchFamily="18" charset="0"/>
                <a:cs typeface="Times New Roman" panose="02020603050405020304" pitchFamily="18" charset="0"/>
              </a:rPr>
              <a:t>Advancement of Religion</a:t>
            </a:r>
          </a:p>
          <a:p>
            <a:pPr marL="457200" indent="-457200">
              <a:buAutoNum type="arabicPeriod"/>
            </a:pPr>
            <a:r>
              <a:rPr lang="en-US" sz="2400" dirty="0">
                <a:solidFill>
                  <a:schemeClr val="tx2"/>
                </a:solidFill>
                <a:latin typeface="Times New Roman" panose="02020603050405020304" pitchFamily="18" charset="0"/>
                <a:cs typeface="Times New Roman" panose="02020603050405020304" pitchFamily="18" charset="0"/>
              </a:rPr>
              <a:t>Other purposes beneficial to the public in a way that the law has recognized as charitable.</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Examples:</a:t>
            </a:r>
          </a:p>
          <a:p>
            <a:r>
              <a:rPr lang="en-US" sz="2400" dirty="0">
                <a:solidFill>
                  <a:schemeClr val="tx2"/>
                </a:solidFill>
                <a:latin typeface="Times New Roman" panose="02020603050405020304" pitchFamily="18" charset="0"/>
                <a:cs typeface="Times New Roman" panose="02020603050405020304" pitchFamily="18" charset="0"/>
              </a:rPr>
              <a:t>Protect the environment; promote health; uphold human rights; animal welfare; public appreciation of the arts; emergency and disaster relief; address or prevent specific problems faced by children, youth or families;</a:t>
            </a:r>
          </a:p>
          <a:p>
            <a:pPr marL="457200" indent="-457200">
              <a:buAutoNum type="arabicPeriod"/>
            </a:pPr>
            <a:endParaRPr lang="en-US" sz="2400" dirty="0"/>
          </a:p>
          <a:p>
            <a:pPr marL="0" indent="0">
              <a:buNone/>
            </a:pPr>
            <a:endParaRPr lang="en-US" sz="2400" b="1" dirty="0"/>
          </a:p>
          <a:p>
            <a:pPr marL="0" indent="0">
              <a:buNone/>
            </a:pPr>
            <a:endParaRPr lang="en-US" sz="2400" b="1" dirty="0"/>
          </a:p>
          <a:p>
            <a:pPr marL="0" indent="0">
              <a:buNone/>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13</a:t>
            </a:fld>
            <a:endParaRPr lang="en-US"/>
          </a:p>
        </p:txBody>
      </p:sp>
    </p:spTree>
    <p:extLst>
      <p:ext uri="{BB962C8B-B14F-4D97-AF65-F5344CB8AC3E}">
        <p14:creationId xmlns:p14="http://schemas.microsoft.com/office/powerpoint/2010/main" val="233644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normAutofit/>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f. Charitable Purposes</a:t>
            </a:r>
          </a:p>
          <a:p>
            <a:pPr marL="0" indent="0">
              <a:buNone/>
            </a:pPr>
            <a:r>
              <a:rPr lang="en-US" sz="2400" u="sng" dirty="0">
                <a:solidFill>
                  <a:schemeClr val="tx2"/>
                </a:solidFill>
                <a:latin typeface="Times New Roman" panose="02020603050405020304" pitchFamily="18" charset="0"/>
                <a:cs typeface="Times New Roman" panose="02020603050405020304" pitchFamily="18" charset="0"/>
              </a:rPr>
              <a:t>More examples </a:t>
            </a:r>
            <a:r>
              <a:rPr lang="en-US" sz="2400" dirty="0">
                <a:solidFill>
                  <a:schemeClr val="tx2"/>
                </a:solidFill>
                <a:latin typeface="Times New Roman" panose="02020603050405020304" pitchFamily="18" charset="0"/>
                <a:cs typeface="Times New Roman" panose="02020603050405020304" pitchFamily="18" charset="0"/>
              </a:rPr>
              <a:t>of “Other purposes beneficial to the public in a way that the law has recognized as charitable”:</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Providing public works, amenities, services or facilities (cemeteries, libraries, parks, etc.); preserving cultural and heritage sites; promoting volunteerism; promoting the efficiency of other charities; relief of the aged; relief of conditions associated with disability; promoting the efficiency and effectiveness of the Canadian military; upholding the sound administration of the law; promoting racial equality; rehabilitation of those involved in the criminal justice system. </a:t>
            </a:r>
          </a:p>
          <a:p>
            <a:pPr marL="457200" indent="-457200">
              <a:buAutoNum type="arabicPeriod"/>
            </a:pPr>
            <a:endParaRPr lang="en-US" sz="2400" dirty="0"/>
          </a:p>
          <a:p>
            <a:pPr marL="0" indent="0">
              <a:buNone/>
            </a:pPr>
            <a:endParaRPr lang="en-US" sz="2400" b="1" dirty="0"/>
          </a:p>
          <a:p>
            <a:pPr marL="0" indent="0">
              <a:buNone/>
            </a:pPr>
            <a:endParaRPr lang="en-US" sz="2400" b="1" dirty="0"/>
          </a:p>
          <a:p>
            <a:pPr marL="0" indent="0">
              <a:buNone/>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14</a:t>
            </a:fld>
            <a:endParaRPr lang="en-US"/>
          </a:p>
        </p:txBody>
      </p:sp>
    </p:spTree>
    <p:extLst>
      <p:ext uri="{BB962C8B-B14F-4D97-AF65-F5344CB8AC3E}">
        <p14:creationId xmlns:p14="http://schemas.microsoft.com/office/powerpoint/2010/main" val="31632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8149047" cy="1004585"/>
          </a:xfrm>
        </p:spPr>
        <p:txBody>
          <a:bodyPr anchor="ctr">
            <a:normAutofit/>
          </a:bodyPr>
          <a:lstStyle/>
          <a:p>
            <a:r>
              <a:rPr lang="en-US" dirty="0">
                <a:solidFill>
                  <a:schemeClr val="tx2"/>
                </a:solidFill>
                <a:latin typeface="Times New Roman" panose="02020603050405020304" pitchFamily="18" charset="0"/>
                <a:cs typeface="Times New Roman" panose="02020603050405020304" pitchFamily="18" charset="0"/>
              </a:rPr>
              <a:t>3. Canada’s Charitable Sector</a:t>
            </a:r>
          </a:p>
        </p:txBody>
      </p:sp>
      <p:sp>
        <p:nvSpPr>
          <p:cNvPr id="3" name="Content Placeholder 2"/>
          <p:cNvSpPr>
            <a:spLocks noGrp="1"/>
          </p:cNvSpPr>
          <p:nvPr>
            <p:ph idx="1"/>
          </p:nvPr>
        </p:nvSpPr>
        <p:spPr>
          <a:xfrm>
            <a:off x="838201" y="1204857"/>
            <a:ext cx="8149047" cy="5298774"/>
          </a:xfrm>
        </p:spPr>
        <p:txBody>
          <a:bodyPr>
            <a:normAutofit lnSpcReduction="10000"/>
          </a:bodyPr>
          <a:lstStyle/>
          <a:p>
            <a:pPr marL="0" indent="0">
              <a:buNone/>
            </a:pPr>
            <a:r>
              <a:rPr lang="en-US" sz="2600" b="1" dirty="0">
                <a:solidFill>
                  <a:schemeClr val="tx2"/>
                </a:solidFill>
                <a:latin typeface="Times New Roman" panose="02020603050405020304" pitchFamily="18" charset="0"/>
                <a:cs typeface="Times New Roman" panose="02020603050405020304" pitchFamily="18" charset="0"/>
              </a:rPr>
              <a:t>Scale</a:t>
            </a:r>
          </a:p>
          <a:p>
            <a:r>
              <a:rPr lang="en-US" sz="2200" dirty="0">
                <a:solidFill>
                  <a:schemeClr val="tx2"/>
                </a:solidFill>
                <a:latin typeface="Times New Roman" panose="02020603050405020304" pitchFamily="18" charset="0"/>
                <a:cs typeface="Times New Roman" panose="02020603050405020304" pitchFamily="18" charset="0"/>
              </a:rPr>
              <a:t>85,000 registered charities (3 categories - 5,000 public foundations, 5,000 private foundations, the rest are charitable organizations).</a:t>
            </a:r>
          </a:p>
          <a:p>
            <a:endParaRPr lang="en-US" sz="2200" dirty="0">
              <a:solidFill>
                <a:schemeClr val="tx2"/>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$334 billion in total revenue – 68% from governments. 8 to 10% of GNP. </a:t>
            </a:r>
          </a:p>
          <a:p>
            <a:endParaRPr lang="en-US" sz="2200" dirty="0">
              <a:solidFill>
                <a:schemeClr val="tx2"/>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Approximately $20.7 billion in receipted donations and $6 billion in unreceipted gifts and fundraising revenue annually.</a:t>
            </a:r>
          </a:p>
          <a:p>
            <a:endParaRPr lang="en-US" sz="2200" dirty="0">
              <a:solidFill>
                <a:schemeClr val="tx2"/>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$7.9 billion in grants from charities</a:t>
            </a:r>
          </a:p>
          <a:p>
            <a:pPr marL="0" indent="0">
              <a:buNone/>
            </a:pPr>
            <a:endParaRPr lang="en-US" sz="2200" dirty="0">
              <a:solidFill>
                <a:schemeClr val="tx2"/>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$3 billion from outside Canada</a:t>
            </a:r>
          </a:p>
          <a:p>
            <a:endParaRPr lang="en-US" sz="2200" dirty="0">
              <a:solidFill>
                <a:schemeClr val="tx2"/>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$130 billion in foundation resources</a:t>
            </a:r>
          </a:p>
          <a:p>
            <a:endParaRPr lang="en-US" sz="2200" dirty="0">
              <a:solidFill>
                <a:schemeClr val="tx2"/>
              </a:solidFill>
              <a:latin typeface="Times New Roman" panose="02020603050405020304" pitchFamily="18" charset="0"/>
              <a:cs typeface="Times New Roman" panose="02020603050405020304" pitchFamily="18" charset="0"/>
            </a:endParaRPr>
          </a:p>
          <a:p>
            <a:endParaRPr lang="en-US" sz="1800" dirty="0"/>
          </a:p>
        </p:txBody>
      </p:sp>
      <p:sp>
        <p:nvSpPr>
          <p:cNvPr id="4" name="Slide Number Placeholder 3"/>
          <p:cNvSpPr>
            <a:spLocks noGrp="1"/>
          </p:cNvSpPr>
          <p:nvPr>
            <p:ph type="sldNum" sz="quarter" idx="12"/>
          </p:nvPr>
        </p:nvSpPr>
        <p:spPr>
          <a:xfrm>
            <a:off x="8610600" y="6356352"/>
            <a:ext cx="2743200" cy="365125"/>
          </a:xfrm>
        </p:spPr>
        <p:txBody>
          <a:bodyPr anchor="ctr">
            <a:normAutofit/>
          </a:bodyPr>
          <a:lstStyle/>
          <a:p>
            <a:pPr>
              <a:spcAft>
                <a:spcPts val="600"/>
              </a:spcAft>
            </a:pPr>
            <a:fld id="{B50D4994-8F00-5A4D-BB44-ED589848FD24}" type="slidenum">
              <a:rPr lang="en-US" smtClean="0"/>
              <a:pPr>
                <a:spcAft>
                  <a:spcPts val="600"/>
                </a:spcAft>
              </a:pPr>
              <a:t>15</a:t>
            </a:fld>
            <a:endParaRPr lang="en-US"/>
          </a:p>
        </p:txBody>
      </p:sp>
    </p:spTree>
    <p:extLst>
      <p:ext uri="{BB962C8B-B14F-4D97-AF65-F5344CB8AC3E}">
        <p14:creationId xmlns:p14="http://schemas.microsoft.com/office/powerpoint/2010/main" val="329468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3. Canada’s Charitable Sector</a:t>
            </a:r>
            <a:endParaRPr lang="en-US"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a:xfrm>
            <a:off x="838201" y="1323192"/>
            <a:ext cx="8542467" cy="4853772"/>
          </a:xfrm>
        </p:spPr>
        <p:txBody>
          <a:bodyPr>
            <a:normAutofit fontScale="47500" lnSpcReduction="20000"/>
          </a:bodyPr>
          <a:lstStyle/>
          <a:p>
            <a:pPr marL="0" indent="0">
              <a:lnSpc>
                <a:spcPct val="120000"/>
              </a:lnSpc>
              <a:buNone/>
            </a:pPr>
            <a:r>
              <a:rPr lang="en-US" sz="5100" b="1" dirty="0">
                <a:solidFill>
                  <a:schemeClr val="tx2"/>
                </a:solidFill>
                <a:latin typeface="Times New Roman" panose="02020603050405020304" pitchFamily="18" charset="0"/>
                <a:ea typeface="Times New Roman" charset="0"/>
                <a:cs typeface="Times New Roman" panose="02020603050405020304" pitchFamily="18" charset="0"/>
              </a:rPr>
              <a:t>Why work with the Charitable Sector?</a:t>
            </a:r>
          </a:p>
          <a:p>
            <a:pPr>
              <a:lnSpc>
                <a:spcPct val="120000"/>
              </a:lnSpc>
            </a:pPr>
            <a:r>
              <a:rPr lang="en-US" sz="5100" dirty="0">
                <a:solidFill>
                  <a:schemeClr val="tx2"/>
                </a:solidFill>
                <a:latin typeface="Times New Roman" panose="02020603050405020304" pitchFamily="18" charset="0"/>
                <a:ea typeface="Times New Roman" charset="0"/>
                <a:cs typeface="Times New Roman" panose="02020603050405020304" pitchFamily="18" charset="0"/>
              </a:rPr>
              <a:t>It is an innovative, creative sector dedicated to public benefit.</a:t>
            </a:r>
          </a:p>
          <a:p>
            <a:pPr>
              <a:lnSpc>
                <a:spcPct val="120000"/>
              </a:lnSpc>
            </a:pPr>
            <a:r>
              <a:rPr lang="en-US" sz="5100" dirty="0">
                <a:solidFill>
                  <a:schemeClr val="tx2"/>
                </a:solidFill>
                <a:latin typeface="Times New Roman" panose="02020603050405020304" pitchFamily="18" charset="0"/>
                <a:ea typeface="Times New Roman" charset="0"/>
                <a:cs typeface="Times New Roman" panose="02020603050405020304" pitchFamily="18" charset="0"/>
              </a:rPr>
              <a:t>Potential opportunities for new collaborations and dramatic </a:t>
            </a:r>
            <a:r>
              <a:rPr lang="en-US" sz="5100" b="1" dirty="0">
                <a:solidFill>
                  <a:schemeClr val="tx2"/>
                </a:solidFill>
                <a:latin typeface="Times New Roman" panose="02020603050405020304" pitchFamily="18" charset="0"/>
                <a:ea typeface="Times New Roman" charset="0"/>
                <a:cs typeface="Times New Roman" panose="02020603050405020304" pitchFamily="18" charset="0"/>
              </a:rPr>
              <a:t>impact</a:t>
            </a:r>
            <a:r>
              <a:rPr lang="en-US" sz="5100" dirty="0">
                <a:solidFill>
                  <a:schemeClr val="tx2"/>
                </a:solidFill>
                <a:latin typeface="Times New Roman" panose="02020603050405020304" pitchFamily="18" charset="0"/>
                <a:ea typeface="Times New Roman" charset="0"/>
                <a:cs typeface="Times New Roman" panose="02020603050405020304" pitchFamily="18" charset="0"/>
              </a:rPr>
              <a:t> on countless fronts.</a:t>
            </a:r>
          </a:p>
          <a:p>
            <a:pPr>
              <a:lnSpc>
                <a:spcPct val="120000"/>
              </a:lnSpc>
            </a:pPr>
            <a:r>
              <a:rPr lang="en-US" sz="5100" dirty="0">
                <a:solidFill>
                  <a:schemeClr val="tx2"/>
                </a:solidFill>
                <a:latin typeface="Times New Roman" panose="02020603050405020304" pitchFamily="18" charset="0"/>
                <a:ea typeface="Times New Roman" charset="0"/>
                <a:cs typeface="Times New Roman" panose="02020603050405020304" pitchFamily="18" charset="0"/>
              </a:rPr>
              <a:t>Charities can be catalysts for community development.</a:t>
            </a:r>
          </a:p>
          <a:p>
            <a:pPr>
              <a:lnSpc>
                <a:spcPct val="120000"/>
              </a:lnSpc>
            </a:pPr>
            <a:r>
              <a:rPr lang="en-US" sz="5100" b="1" dirty="0">
                <a:solidFill>
                  <a:schemeClr val="tx2"/>
                </a:solidFill>
                <a:latin typeface="Times New Roman" panose="02020603050405020304" pitchFamily="18" charset="0"/>
                <a:ea typeface="Times New Roman" charset="0"/>
                <a:cs typeface="Times New Roman" panose="02020603050405020304" pitchFamily="18" charset="0"/>
              </a:rPr>
              <a:t>Grants, investments</a:t>
            </a:r>
            <a:r>
              <a:rPr lang="en-US" sz="5100" dirty="0">
                <a:solidFill>
                  <a:schemeClr val="tx2"/>
                </a:solidFill>
                <a:latin typeface="Times New Roman" panose="02020603050405020304" pitchFamily="18" charset="0"/>
                <a:ea typeface="Times New Roman" charset="0"/>
                <a:cs typeface="Times New Roman" panose="02020603050405020304" pitchFamily="18" charset="0"/>
              </a:rPr>
              <a:t>,</a:t>
            </a:r>
            <a:r>
              <a:rPr lang="en-US" sz="5100" b="1" dirty="0">
                <a:solidFill>
                  <a:schemeClr val="tx2"/>
                </a:solidFill>
                <a:latin typeface="Times New Roman" panose="02020603050405020304" pitchFamily="18" charset="0"/>
                <a:ea typeface="Times New Roman" charset="0"/>
                <a:cs typeface="Times New Roman" panose="02020603050405020304" pitchFamily="18" charset="0"/>
              </a:rPr>
              <a:t> services, advocacy, leadership &amp; career opportunities.</a:t>
            </a:r>
            <a:endParaRPr lang="en-US" sz="5100" dirty="0">
              <a:solidFill>
                <a:schemeClr val="tx2"/>
              </a:solidFill>
              <a:latin typeface="Times New Roman" panose="02020603050405020304" pitchFamily="18" charset="0"/>
              <a:ea typeface="Times New Roman" charset="0"/>
              <a:cs typeface="Times New Roman" panose="02020603050405020304" pitchFamily="18" charset="0"/>
            </a:endParaRPr>
          </a:p>
          <a:p>
            <a:pPr>
              <a:lnSpc>
                <a:spcPct val="120000"/>
              </a:lnSpc>
            </a:pPr>
            <a:r>
              <a:rPr lang="en-US" sz="5100" dirty="0">
                <a:solidFill>
                  <a:schemeClr val="tx2"/>
                </a:solidFill>
                <a:latin typeface="Times New Roman" panose="02020603050405020304" pitchFamily="18" charset="0"/>
                <a:ea typeface="Times New Roman" charset="0"/>
                <a:cs typeface="Times New Roman" panose="02020603050405020304" pitchFamily="18" charset="0"/>
              </a:rPr>
              <a:t>The connection between philanthropy and Indigenous communities is ready to grow.</a:t>
            </a:r>
          </a:p>
          <a:p>
            <a:endParaRPr lang="en-US" dirty="0"/>
          </a:p>
          <a:p>
            <a:endParaRPr lang="en-US" dirty="0"/>
          </a:p>
        </p:txBody>
      </p:sp>
      <p:sp>
        <p:nvSpPr>
          <p:cNvPr id="4" name="Slide Number Placeholder 3"/>
          <p:cNvSpPr>
            <a:spLocks noGrp="1"/>
          </p:cNvSpPr>
          <p:nvPr>
            <p:ph type="sldNum" sz="quarter" idx="12"/>
          </p:nvPr>
        </p:nvSpPr>
        <p:spPr/>
        <p:txBody>
          <a:bodyPr/>
          <a:lstStyle/>
          <a:p>
            <a:fld id="{B50D4994-8F00-5A4D-BB44-ED589848FD24}" type="slidenum">
              <a:rPr lang="en-US" smtClean="0"/>
              <a:t>16</a:t>
            </a:fld>
            <a:endParaRPr lang="en-US"/>
          </a:p>
        </p:txBody>
      </p:sp>
    </p:spTree>
    <p:extLst>
      <p:ext uri="{BB962C8B-B14F-4D97-AF65-F5344CB8AC3E}">
        <p14:creationId xmlns:p14="http://schemas.microsoft.com/office/powerpoint/2010/main" val="152237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9168-7E25-9E5C-349F-F31E7DE44988}"/>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Qualified </a:t>
            </a:r>
            <a:r>
              <a:rPr lang="en-US" dirty="0" err="1">
                <a:solidFill>
                  <a:schemeClr val="tx2"/>
                </a:solidFill>
                <a:latin typeface="Times New Roman" panose="02020603050405020304" pitchFamily="18" charset="0"/>
                <a:cs typeface="Times New Roman" panose="02020603050405020304" pitchFamily="18" charset="0"/>
              </a:rPr>
              <a:t>Donee</a:t>
            </a:r>
            <a:r>
              <a:rPr lang="en-US" dirty="0">
                <a:solidFill>
                  <a:schemeClr val="tx2"/>
                </a:solidFill>
                <a:latin typeface="Times New Roman" panose="02020603050405020304" pitchFamily="18" charset="0"/>
                <a:cs typeface="Times New Roman" panose="02020603050405020304" pitchFamily="18" charset="0"/>
              </a:rPr>
              <a:t> Communities </a:t>
            </a:r>
            <a:r>
              <a:rPr lang="en-US" sz="1800" dirty="0">
                <a:solidFill>
                  <a:schemeClr val="tx2"/>
                </a:solidFill>
                <a:latin typeface="Times New Roman" panose="02020603050405020304" pitchFamily="18" charset="0"/>
                <a:cs typeface="Times New Roman" panose="02020603050405020304" pitchFamily="18" charset="0"/>
              </a:rPr>
              <a:t>September 2023</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A9704E-BBF6-DF04-72BA-1937690A4037}"/>
              </a:ext>
            </a:extLst>
          </p:cNvPr>
          <p:cNvSpPr>
            <a:spLocks noGrp="1"/>
          </p:cNvSpPr>
          <p:nvPr>
            <p:ph idx="1"/>
          </p:nvPr>
        </p:nvSpPr>
        <p:spPr>
          <a:xfrm>
            <a:off x="838201" y="1323191"/>
            <a:ext cx="8149047" cy="5303520"/>
          </a:xfrm>
        </p:spPr>
        <p:txBody>
          <a:bodyPr>
            <a:normAutofit/>
          </a:bodyPr>
          <a:lstStyle/>
          <a:p>
            <a:r>
              <a:rPr lang="en-US" sz="2000" dirty="0">
                <a:solidFill>
                  <a:schemeClr val="tx2"/>
                </a:solidFill>
                <a:latin typeface="Times New Roman" panose="02020603050405020304" pitchFamily="18" charset="0"/>
                <a:cs typeface="Times New Roman" panose="02020603050405020304" pitchFamily="18" charset="0"/>
              </a:rPr>
              <a:t>Acadia			Eel Ground		</a:t>
            </a:r>
            <a:r>
              <a:rPr lang="en-US" sz="2000" dirty="0" err="1">
                <a:solidFill>
                  <a:schemeClr val="tx2"/>
                </a:solidFill>
                <a:latin typeface="Times New Roman" panose="02020603050405020304" pitchFamily="18" charset="0"/>
                <a:cs typeface="Times New Roman" panose="02020603050405020304" pitchFamily="18" charset="0"/>
              </a:rPr>
              <a:t>Abegweit</a:t>
            </a:r>
            <a:endParaRPr lang="en-US" sz="2000" dirty="0">
              <a:solidFill>
                <a:schemeClr val="tx2"/>
              </a:solidFill>
              <a:latin typeface="Times New Roman" panose="02020603050405020304" pitchFamily="18" charset="0"/>
              <a:cs typeface="Times New Roman" panose="02020603050405020304" pitchFamily="18" charset="0"/>
            </a:endParaRPr>
          </a:p>
          <a:p>
            <a:r>
              <a:rPr lang="en-US" sz="2000" dirty="0">
                <a:solidFill>
                  <a:schemeClr val="tx2"/>
                </a:solidFill>
                <a:latin typeface="Times New Roman" panose="02020603050405020304" pitchFamily="18" charset="0"/>
                <a:cs typeface="Times New Roman" panose="02020603050405020304" pitchFamily="18" charset="0"/>
              </a:rPr>
              <a:t>Annapolis Valley		Eel River Bar	Lennox Island</a:t>
            </a:r>
          </a:p>
          <a:p>
            <a:r>
              <a:rPr lang="en-US" sz="2000" dirty="0">
                <a:solidFill>
                  <a:schemeClr val="tx2"/>
                </a:solidFill>
                <a:latin typeface="Times New Roman" panose="02020603050405020304" pitchFamily="18" charset="0"/>
                <a:cs typeface="Times New Roman" panose="02020603050405020304" pitchFamily="18" charset="0"/>
              </a:rPr>
              <a:t>Bear River			</a:t>
            </a:r>
            <a:r>
              <a:rPr lang="en-US" sz="2000" dirty="0" err="1">
                <a:solidFill>
                  <a:schemeClr val="tx2"/>
                </a:solidFill>
                <a:latin typeface="Times New Roman" panose="02020603050405020304" pitchFamily="18" charset="0"/>
                <a:cs typeface="Times New Roman" panose="02020603050405020304" pitchFamily="18" charset="0"/>
              </a:rPr>
              <a:t>Elsipogtog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Miawpukek</a:t>
            </a:r>
            <a:endParaRPr lang="en-US" sz="2000" dirty="0">
              <a:solidFill>
                <a:schemeClr val="tx2"/>
              </a:solidFill>
              <a:latin typeface="Times New Roman" panose="02020603050405020304" pitchFamily="18" charset="0"/>
              <a:cs typeface="Times New Roman" panose="02020603050405020304" pitchFamily="18" charset="0"/>
            </a:endParaRPr>
          </a:p>
          <a:p>
            <a:r>
              <a:rPr lang="en-US" sz="2000" dirty="0" err="1">
                <a:solidFill>
                  <a:schemeClr val="tx2"/>
                </a:solidFill>
                <a:latin typeface="Times New Roman" panose="02020603050405020304" pitchFamily="18" charset="0"/>
                <a:cs typeface="Times New Roman" panose="02020603050405020304" pitchFamily="18" charset="0"/>
              </a:rPr>
              <a:t>Eskasoni</a:t>
            </a:r>
            <a:r>
              <a:rPr lang="en-US" sz="2000" dirty="0">
                <a:solidFill>
                  <a:schemeClr val="tx2"/>
                </a:solidFill>
                <a:latin typeface="Times New Roman" panose="02020603050405020304" pitchFamily="18" charset="0"/>
                <a:cs typeface="Times New Roman" panose="02020603050405020304" pitchFamily="18" charset="0"/>
              </a:rPr>
              <a:t>			</a:t>
            </a:r>
            <a:r>
              <a:rPr lang="en-CA" sz="2000" b="0" i="0" u="none" strike="noStrike" dirty="0" err="1">
                <a:solidFill>
                  <a:schemeClr val="tx2"/>
                </a:solidFill>
                <a:effectLst/>
                <a:latin typeface="Times New Roman" panose="02020603050405020304" pitchFamily="18" charset="0"/>
                <a:cs typeface="Times New Roman" panose="02020603050405020304" pitchFamily="18" charset="0"/>
              </a:rPr>
              <a:t>Esgenoopetitj</a:t>
            </a:r>
            <a:r>
              <a:rPr lang="en-CA" sz="2000" b="0" i="0" u="none" strike="noStrike" dirty="0">
                <a:solidFill>
                  <a:schemeClr val="tx2"/>
                </a:solidFill>
                <a:effectLst/>
                <a:latin typeface="Times New Roman" panose="02020603050405020304" pitchFamily="18" charset="0"/>
                <a:cs typeface="Times New Roman" panose="02020603050405020304" pitchFamily="18" charset="0"/>
              </a:rPr>
              <a:t> </a:t>
            </a:r>
            <a:r>
              <a:rPr lang="en-US" sz="2000" b="0" i="0" u="none" strike="noStrike" dirty="0">
                <a:solidFill>
                  <a:schemeClr val="tx2"/>
                </a:solidFill>
                <a:effectLst/>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Qalipu</a:t>
            </a:r>
            <a:endParaRPr lang="en-US" sz="2000" dirty="0">
              <a:solidFill>
                <a:schemeClr val="tx2"/>
              </a:solidFill>
              <a:latin typeface="Times New Roman" panose="02020603050405020304" pitchFamily="18" charset="0"/>
              <a:cs typeface="Times New Roman" panose="02020603050405020304" pitchFamily="18" charset="0"/>
            </a:endParaRPr>
          </a:p>
          <a:p>
            <a:r>
              <a:rPr lang="en-US" sz="2000" dirty="0" err="1">
                <a:solidFill>
                  <a:schemeClr val="tx2"/>
                </a:solidFill>
                <a:latin typeface="Times New Roman" panose="02020603050405020304" pitchFamily="18" charset="0"/>
                <a:cs typeface="Times New Roman" panose="02020603050405020304" pitchFamily="18" charset="0"/>
              </a:rPr>
              <a:t>Glooscap</a:t>
            </a:r>
            <a:r>
              <a:rPr lang="en-US" sz="2000" dirty="0">
                <a:solidFill>
                  <a:schemeClr val="tx2"/>
                </a:solidFill>
                <a:latin typeface="Times New Roman" panose="02020603050405020304" pitchFamily="18" charset="0"/>
                <a:cs typeface="Times New Roman" panose="02020603050405020304" pitchFamily="18" charset="0"/>
              </a:rPr>
              <a:t>			Indian island		</a:t>
            </a:r>
            <a:r>
              <a:rPr lang="en-US" sz="2000" dirty="0" err="1">
                <a:solidFill>
                  <a:schemeClr val="tx2"/>
                </a:solidFill>
                <a:latin typeface="Times New Roman" panose="02020603050405020304" pitchFamily="18" charset="0"/>
                <a:cs typeface="Times New Roman" panose="02020603050405020304" pitchFamily="18" charset="0"/>
              </a:rPr>
              <a:t>Sheshatshiu</a:t>
            </a:r>
            <a:endParaRPr lang="en-US" sz="2000" dirty="0">
              <a:solidFill>
                <a:schemeClr val="tx2"/>
              </a:solidFill>
              <a:latin typeface="Times New Roman" panose="02020603050405020304" pitchFamily="18" charset="0"/>
              <a:cs typeface="Times New Roman" panose="02020603050405020304" pitchFamily="18" charset="0"/>
            </a:endParaRPr>
          </a:p>
          <a:p>
            <a:r>
              <a:rPr lang="en-US" sz="2000" dirty="0">
                <a:solidFill>
                  <a:schemeClr val="tx2"/>
                </a:solidFill>
                <a:latin typeface="Times New Roman" panose="02020603050405020304" pitchFamily="18" charset="0"/>
                <a:cs typeface="Times New Roman" panose="02020603050405020304" pitchFamily="18" charset="0"/>
              </a:rPr>
              <a:t>Membertou			</a:t>
            </a:r>
            <a:r>
              <a:rPr lang="en-US" sz="2000" dirty="0" err="1">
                <a:solidFill>
                  <a:schemeClr val="tx2"/>
                </a:solidFill>
                <a:latin typeface="Times New Roman" panose="02020603050405020304" pitchFamily="18" charset="0"/>
                <a:cs typeface="Times New Roman" panose="02020603050405020304" pitchFamily="18" charset="0"/>
              </a:rPr>
              <a:t>Kingsclear</a:t>
            </a:r>
            <a:r>
              <a:rPr lang="en-US" sz="2000" dirty="0">
                <a:solidFill>
                  <a:schemeClr val="tx2"/>
                </a:solidFill>
                <a:latin typeface="Times New Roman" panose="02020603050405020304" pitchFamily="18" charset="0"/>
                <a:cs typeface="Times New Roman" panose="02020603050405020304" pitchFamily="18" charset="0"/>
              </a:rPr>
              <a:t>		Hopedale</a:t>
            </a:r>
          </a:p>
          <a:p>
            <a:r>
              <a:rPr lang="en-US" sz="2000" dirty="0">
                <a:solidFill>
                  <a:schemeClr val="tx2"/>
                </a:solidFill>
                <a:latin typeface="Times New Roman" panose="02020603050405020304" pitchFamily="18" charset="0"/>
                <a:cs typeface="Times New Roman" panose="02020603050405020304" pitchFamily="18" charset="0"/>
              </a:rPr>
              <a:t>Millbrook			Madawaska		</a:t>
            </a:r>
            <a:r>
              <a:rPr lang="en-US" sz="2000" dirty="0" err="1">
                <a:solidFill>
                  <a:schemeClr val="tx2"/>
                </a:solidFill>
                <a:latin typeface="Times New Roman" panose="02020603050405020304" pitchFamily="18" charset="0"/>
                <a:cs typeface="Times New Roman" panose="02020603050405020304" pitchFamily="18" charset="0"/>
              </a:rPr>
              <a:t>Makkovik</a:t>
            </a:r>
            <a:endParaRPr lang="en-US" sz="2000" dirty="0">
              <a:solidFill>
                <a:schemeClr val="tx2"/>
              </a:solidFill>
              <a:latin typeface="Times New Roman" panose="02020603050405020304" pitchFamily="18" charset="0"/>
              <a:cs typeface="Times New Roman" panose="02020603050405020304" pitchFamily="18" charset="0"/>
            </a:endParaRPr>
          </a:p>
          <a:p>
            <a:r>
              <a:rPr lang="en-US" sz="2000" dirty="0" err="1">
                <a:solidFill>
                  <a:schemeClr val="tx2"/>
                </a:solidFill>
                <a:latin typeface="Times New Roman" panose="02020603050405020304" pitchFamily="18" charset="0"/>
                <a:cs typeface="Times New Roman" panose="02020603050405020304" pitchFamily="18" charset="0"/>
              </a:rPr>
              <a:t>Paqtnkek</a:t>
            </a:r>
            <a:r>
              <a:rPr lang="en-US" sz="2000" dirty="0">
                <a:solidFill>
                  <a:schemeClr val="tx2"/>
                </a:solidFill>
                <a:latin typeface="Times New Roman" panose="02020603050405020304" pitchFamily="18" charset="0"/>
                <a:cs typeface="Times New Roman" panose="02020603050405020304" pitchFamily="18" charset="0"/>
              </a:rPr>
              <a:t>			Oromocto		Nain</a:t>
            </a:r>
          </a:p>
          <a:p>
            <a:r>
              <a:rPr lang="en-US" sz="2000" dirty="0">
                <a:solidFill>
                  <a:schemeClr val="tx2"/>
                </a:solidFill>
                <a:latin typeface="Times New Roman" panose="02020603050405020304" pitchFamily="18" charset="0"/>
                <a:cs typeface="Times New Roman" panose="02020603050405020304" pitchFamily="18" charset="0"/>
              </a:rPr>
              <a:t>Pictou Landing		</a:t>
            </a:r>
            <a:r>
              <a:rPr lang="en-US" sz="2000" dirty="0" err="1">
                <a:solidFill>
                  <a:schemeClr val="tx2"/>
                </a:solidFill>
                <a:latin typeface="Times New Roman" panose="02020603050405020304" pitchFamily="18" charset="0"/>
                <a:cs typeface="Times New Roman" panose="02020603050405020304" pitchFamily="18" charset="0"/>
              </a:rPr>
              <a:t>Pabineau</a:t>
            </a:r>
            <a:r>
              <a:rPr lang="en-US" sz="2000" dirty="0">
                <a:solidFill>
                  <a:schemeClr val="tx2"/>
                </a:solidFill>
                <a:latin typeface="Times New Roman" panose="02020603050405020304" pitchFamily="18" charset="0"/>
                <a:cs typeface="Times New Roman" panose="02020603050405020304" pitchFamily="18" charset="0"/>
              </a:rPr>
              <a:t>		Postville</a:t>
            </a:r>
          </a:p>
          <a:p>
            <a:r>
              <a:rPr lang="en-US" sz="2000" dirty="0" err="1">
                <a:solidFill>
                  <a:schemeClr val="tx2"/>
                </a:solidFill>
                <a:latin typeface="Times New Roman" panose="02020603050405020304" pitchFamily="18" charset="0"/>
                <a:cs typeface="Times New Roman" panose="02020603050405020304" pitchFamily="18" charset="0"/>
              </a:rPr>
              <a:t>Potlotek</a:t>
            </a:r>
            <a:r>
              <a:rPr lang="en-US" sz="2000" dirty="0">
                <a:solidFill>
                  <a:schemeClr val="tx2"/>
                </a:solidFill>
                <a:latin typeface="Times New Roman" panose="02020603050405020304" pitchFamily="18" charset="0"/>
                <a:cs typeface="Times New Roman" panose="02020603050405020304" pitchFamily="18" charset="0"/>
              </a:rPr>
              <a:t>			Saint Mary’s		Rigolet</a:t>
            </a:r>
          </a:p>
          <a:p>
            <a:r>
              <a:rPr lang="en-US" sz="2000" dirty="0" err="1">
                <a:solidFill>
                  <a:schemeClr val="tx2"/>
                </a:solidFill>
                <a:latin typeface="Times New Roman" panose="02020603050405020304" pitchFamily="18" charset="0"/>
                <a:cs typeface="Times New Roman" panose="02020603050405020304" pitchFamily="18" charset="0"/>
              </a:rPr>
              <a:t>Sipekne’katik</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Tobique</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Mushuau</a:t>
            </a:r>
            <a:endParaRPr lang="en-US" sz="2000" dirty="0">
              <a:solidFill>
                <a:schemeClr val="tx2"/>
              </a:solidFill>
              <a:latin typeface="Times New Roman" panose="02020603050405020304" pitchFamily="18" charset="0"/>
              <a:cs typeface="Times New Roman" panose="02020603050405020304" pitchFamily="18" charset="0"/>
            </a:endParaRPr>
          </a:p>
          <a:p>
            <a:r>
              <a:rPr lang="en-US" sz="2000" dirty="0" err="1">
                <a:solidFill>
                  <a:schemeClr val="tx2"/>
                </a:solidFill>
                <a:latin typeface="Times New Roman" panose="02020603050405020304" pitchFamily="18" charset="0"/>
                <a:cs typeface="Times New Roman" panose="02020603050405020304" pitchFamily="18" charset="0"/>
              </a:rPr>
              <a:t>Waycobah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Listuguj</a:t>
            </a:r>
            <a:r>
              <a:rPr lang="en-US" sz="2000" dirty="0">
                <a:solidFill>
                  <a:schemeClr val="tx2"/>
                </a:solidFill>
                <a:latin typeface="Times New Roman" panose="02020603050405020304" pitchFamily="18" charset="0"/>
                <a:cs typeface="Times New Roman" panose="02020603050405020304" pitchFamily="18" charset="0"/>
              </a:rPr>
              <a:t>		Nunatsiavut</a:t>
            </a:r>
          </a:p>
          <a:p>
            <a:pPr marL="2743200" lvl="8" indent="0">
              <a:buNone/>
            </a:pPr>
            <a:r>
              <a:rPr lang="en-US" sz="2000" dirty="0">
                <a:solidFill>
                  <a:schemeClr val="tx2"/>
                </a:solidFill>
                <a:latin typeface="Times New Roman" panose="02020603050405020304" pitchFamily="18" charset="0"/>
                <a:cs typeface="Times New Roman" panose="02020603050405020304" pitchFamily="18" charset="0"/>
              </a:rPr>
              <a:t>Fort Folly</a:t>
            </a:r>
          </a:p>
        </p:txBody>
      </p:sp>
      <p:sp>
        <p:nvSpPr>
          <p:cNvPr id="4" name="Slide Number Placeholder 3">
            <a:extLst>
              <a:ext uri="{FF2B5EF4-FFF2-40B4-BE49-F238E27FC236}">
                <a16:creationId xmlns:a16="http://schemas.microsoft.com/office/drawing/2014/main" id="{E6B8EC44-DEE3-83EB-642A-BA5C7465F84D}"/>
              </a:ext>
            </a:extLst>
          </p:cNvPr>
          <p:cNvSpPr>
            <a:spLocks noGrp="1"/>
          </p:cNvSpPr>
          <p:nvPr>
            <p:ph type="sldNum" sz="quarter" idx="12"/>
          </p:nvPr>
        </p:nvSpPr>
        <p:spPr/>
        <p:txBody>
          <a:bodyPr/>
          <a:lstStyle/>
          <a:p>
            <a:fld id="{B50D4994-8F00-5A4D-BB44-ED589848FD24}" type="slidenum">
              <a:rPr lang="en-US" smtClean="0"/>
              <a:t>17</a:t>
            </a:fld>
            <a:endParaRPr lang="en-US"/>
          </a:p>
        </p:txBody>
      </p:sp>
    </p:spTree>
    <p:extLst>
      <p:ext uri="{BB962C8B-B14F-4D97-AF65-F5344CB8AC3E}">
        <p14:creationId xmlns:p14="http://schemas.microsoft.com/office/powerpoint/2010/main" val="5349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9168-7E25-9E5C-349F-F31E7DE44988}"/>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3. Canada’s Charitable Sector</a:t>
            </a:r>
            <a:br>
              <a:rPr lang="en-US" dirty="0">
                <a:solidFill>
                  <a:schemeClr val="tx2"/>
                </a:solidFill>
                <a:latin typeface="Times New Roman" panose="02020603050405020304" pitchFamily="18" charset="0"/>
                <a:cs typeface="Times New Roman" panose="02020603050405020304" pitchFamily="18" charset="0"/>
              </a:rPr>
            </a:b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A9704E-BBF6-DF04-72BA-1937690A4037}"/>
              </a:ext>
            </a:extLst>
          </p:cNvPr>
          <p:cNvSpPr>
            <a:spLocks noGrp="1"/>
          </p:cNvSpPr>
          <p:nvPr>
            <p:ph idx="1"/>
          </p:nvPr>
        </p:nvSpPr>
        <p:spPr>
          <a:xfrm>
            <a:off x="838201" y="1323191"/>
            <a:ext cx="8149047" cy="5303520"/>
          </a:xfrm>
        </p:spPr>
        <p:txBody>
          <a:bodyPr>
            <a:normAutofit/>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Qualified </a:t>
            </a:r>
            <a:r>
              <a:rPr lang="en-US" sz="2400" b="1" dirty="0" err="1">
                <a:solidFill>
                  <a:schemeClr val="tx2"/>
                </a:solidFill>
                <a:latin typeface="Times New Roman" panose="02020603050405020304" pitchFamily="18" charset="0"/>
                <a:cs typeface="Times New Roman" panose="02020603050405020304" pitchFamily="18" charset="0"/>
              </a:rPr>
              <a:t>Donee</a:t>
            </a:r>
            <a:r>
              <a:rPr lang="en-US" sz="2400" b="1" dirty="0">
                <a:solidFill>
                  <a:schemeClr val="tx2"/>
                </a:solidFill>
                <a:latin typeface="Times New Roman" panose="02020603050405020304" pitchFamily="18" charset="0"/>
                <a:cs typeface="Times New Roman" panose="02020603050405020304" pitchFamily="18" charset="0"/>
              </a:rPr>
              <a:t> September 2023</a:t>
            </a:r>
          </a:p>
          <a:p>
            <a:r>
              <a:rPr lang="en-US" sz="2400" dirty="0">
                <a:solidFill>
                  <a:schemeClr val="tx2"/>
                </a:solidFill>
                <a:latin typeface="Times New Roman" panose="02020603050405020304" pitchFamily="18" charset="0"/>
                <a:cs typeface="Times New Roman" panose="02020603050405020304" pitchFamily="18" charset="0"/>
              </a:rPr>
              <a:t>The Union of New Brunswick Indians Inc. &amp; the Confederacy of Mainland Mi’kmaq are also qualified </a:t>
            </a:r>
            <a:r>
              <a:rPr lang="en-US" sz="2400" dirty="0" err="1">
                <a:solidFill>
                  <a:schemeClr val="tx2"/>
                </a:solidFill>
                <a:latin typeface="Times New Roman" panose="02020603050405020304" pitchFamily="18" charset="0"/>
                <a:cs typeface="Times New Roman" panose="02020603050405020304" pitchFamily="18" charset="0"/>
              </a:rPr>
              <a:t>donees</a:t>
            </a:r>
            <a:r>
              <a:rPr lang="en-US" sz="2400" dirty="0">
                <a:solidFill>
                  <a:schemeClr val="tx2"/>
                </a:solidFill>
                <a:latin typeface="Times New Roman" panose="02020603050405020304" pitchFamily="18" charset="0"/>
                <a:cs typeface="Times New Roman" panose="02020603050405020304" pitchFamily="18" charset="0"/>
              </a:rPr>
              <a:t>.  </a:t>
            </a:r>
          </a:p>
          <a:p>
            <a:r>
              <a:rPr lang="en-US" sz="2400" dirty="0">
                <a:solidFill>
                  <a:schemeClr val="tx2"/>
                </a:solidFill>
                <a:latin typeface="Times New Roman" panose="02020603050405020304" pitchFamily="18" charset="0"/>
                <a:cs typeface="Times New Roman" panose="02020603050405020304" pitchFamily="18" charset="0"/>
              </a:rPr>
              <a:t>Other Indigenous government bodies may be able to qualify.</a:t>
            </a:r>
          </a:p>
          <a:p>
            <a:r>
              <a:rPr lang="en-US" sz="2400" dirty="0">
                <a:solidFill>
                  <a:schemeClr val="tx2"/>
                </a:solidFill>
                <a:latin typeface="Times New Roman" panose="02020603050405020304" pitchFamily="18" charset="0"/>
                <a:cs typeface="Times New Roman" panose="02020603050405020304" pitchFamily="18" charset="0"/>
              </a:rPr>
              <a:t>An application to CRA is required. Not the same as charitable registration. </a:t>
            </a:r>
          </a:p>
          <a:p>
            <a:r>
              <a:rPr lang="en-US" sz="2400" dirty="0">
                <a:solidFill>
                  <a:schemeClr val="tx2"/>
                </a:solidFill>
                <a:latin typeface="Times New Roman" panose="02020603050405020304" pitchFamily="18" charset="0"/>
                <a:cs typeface="Times New Roman" panose="02020603050405020304" pitchFamily="18" charset="0"/>
              </a:rPr>
              <a:t>For ‘bands’ it is not difficult. For other organizations it is challenging. </a:t>
            </a:r>
            <a:r>
              <a:rPr lang="en-US" sz="1400"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https://www.canada.ca/en/revenue-agency/services/charities-giving/charities/registering-charitable-qualified-donee-status/applying-other-qualified-donee-status/applying-municipal-public-body.html</a:t>
            </a:r>
            <a:endParaRPr lang="en-US" sz="1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Band governments  were not automatically made qualified </a:t>
            </a:r>
            <a:r>
              <a:rPr lang="en-US" sz="2400" dirty="0" err="1">
                <a:solidFill>
                  <a:schemeClr val="tx2"/>
                </a:solidFill>
                <a:latin typeface="Times New Roman" panose="02020603050405020304" pitchFamily="18" charset="0"/>
                <a:cs typeface="Times New Roman" panose="02020603050405020304" pitchFamily="18" charset="0"/>
              </a:rPr>
              <a:t>donees</a:t>
            </a:r>
            <a:r>
              <a:rPr lang="en-US" sz="2400" dirty="0">
                <a:solidFill>
                  <a:schemeClr val="tx2"/>
                </a:solidFill>
                <a:latin typeface="Times New Roman" panose="02020603050405020304" pitchFamily="18" charset="0"/>
                <a:cs typeface="Times New Roman" panose="02020603050405020304" pitchFamily="18" charset="0"/>
              </a:rPr>
              <a:t> – municipalities were. </a:t>
            </a:r>
          </a:p>
          <a:p>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B8EC44-DEE3-83EB-642A-BA5C7465F84D}"/>
              </a:ext>
            </a:extLst>
          </p:cNvPr>
          <p:cNvSpPr>
            <a:spLocks noGrp="1"/>
          </p:cNvSpPr>
          <p:nvPr>
            <p:ph type="sldNum" sz="quarter" idx="12"/>
          </p:nvPr>
        </p:nvSpPr>
        <p:spPr/>
        <p:txBody>
          <a:bodyPr/>
          <a:lstStyle/>
          <a:p>
            <a:fld id="{B50D4994-8F00-5A4D-BB44-ED589848FD24}" type="slidenum">
              <a:rPr lang="en-US" smtClean="0"/>
              <a:t>18</a:t>
            </a:fld>
            <a:endParaRPr lang="en-US"/>
          </a:p>
        </p:txBody>
      </p:sp>
    </p:spTree>
    <p:extLst>
      <p:ext uri="{BB962C8B-B14F-4D97-AF65-F5344CB8AC3E}">
        <p14:creationId xmlns:p14="http://schemas.microsoft.com/office/powerpoint/2010/main" val="76385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solidFill>
                  <a:schemeClr val="tx2"/>
                </a:solidFill>
                <a:latin typeface="Times New Roman" panose="02020603050405020304" pitchFamily="18" charset="0"/>
                <a:cs typeface="Times New Roman" panose="02020603050405020304" pitchFamily="18" charset="0"/>
              </a:rPr>
              <a:t>4. </a:t>
            </a:r>
            <a:r>
              <a:rPr lang="en-US" sz="3200" dirty="0">
                <a:solidFill>
                  <a:schemeClr val="tx2"/>
                </a:solidFill>
                <a:latin typeface="Times New Roman" panose="02020603050405020304" pitchFamily="18" charset="0"/>
                <a:cs typeface="Times New Roman" panose="02020603050405020304" pitchFamily="18" charset="0"/>
              </a:rPr>
              <a:t>Philanthropy and Indigenous Communities </a:t>
            </a:r>
          </a:p>
        </p:txBody>
      </p:sp>
      <p:sp>
        <p:nvSpPr>
          <p:cNvPr id="3" name="Content Placeholder 2"/>
          <p:cNvSpPr>
            <a:spLocks noGrp="1"/>
          </p:cNvSpPr>
          <p:nvPr>
            <p:ph idx="1"/>
          </p:nvPr>
        </p:nvSpPr>
        <p:spPr/>
        <p:txBody>
          <a:bodyPr>
            <a:normAutofit/>
          </a:bodyPr>
          <a:lstStyle/>
          <a:p>
            <a:pPr marL="0" indent="0">
              <a:buNone/>
            </a:pPr>
            <a:r>
              <a:rPr lang="en-US" sz="2400" dirty="0">
                <a:solidFill>
                  <a:schemeClr val="tx2"/>
                </a:solidFill>
                <a:latin typeface="Times New Roman" panose="02020603050405020304" pitchFamily="18" charset="0"/>
                <a:cs typeface="Times New Roman" panose="02020603050405020304" pitchFamily="18" charset="0"/>
              </a:rPr>
              <a:t>The Circle on Philanthropy and Aboriginal Peoples in Canada begins its 2012 paper </a:t>
            </a:r>
            <a:r>
              <a:rPr lang="en-US" sz="2400" i="1" dirty="0">
                <a:solidFill>
                  <a:schemeClr val="tx2"/>
                </a:solidFill>
                <a:latin typeface="Times New Roman" panose="02020603050405020304" pitchFamily="18" charset="0"/>
                <a:cs typeface="Times New Roman" panose="02020603050405020304" pitchFamily="18" charset="0"/>
              </a:rPr>
              <a:t>Aboriginal Philanthropy: A Foundation for Understanding </a:t>
            </a:r>
            <a:r>
              <a:rPr lang="en-US" sz="2400" dirty="0">
                <a:solidFill>
                  <a:schemeClr val="tx2"/>
                </a:solidFill>
                <a:latin typeface="Times New Roman" panose="02020603050405020304" pitchFamily="18" charset="0"/>
                <a:cs typeface="Times New Roman" panose="02020603050405020304" pitchFamily="18" charset="0"/>
              </a:rPr>
              <a:t>with this observation: </a:t>
            </a:r>
          </a:p>
          <a:p>
            <a:pPr marL="0" indent="0">
              <a:buNone/>
            </a:pPr>
            <a:endParaRPr lang="en-US" sz="2400" dirty="0">
              <a:solidFill>
                <a:schemeClr val="tx2"/>
              </a:solidFill>
              <a:latin typeface="Times New Roman" panose="02020603050405020304" pitchFamily="18" charset="0"/>
              <a:cs typeface="Times New Roman" panose="02020603050405020304" pitchFamily="18" charset="0"/>
            </a:endParaRPr>
          </a:p>
          <a:p>
            <a:pPr marL="0" indent="0">
              <a:buNone/>
            </a:pPr>
            <a:r>
              <a:rPr lang="en-US" sz="2400" b="1" dirty="0">
                <a:solidFill>
                  <a:schemeClr val="tx2"/>
                </a:solidFill>
                <a:latin typeface="Times New Roman" panose="02020603050405020304" pitchFamily="18" charset="0"/>
                <a:cs typeface="Times New Roman" panose="02020603050405020304" pitchFamily="18" charset="0"/>
              </a:rPr>
              <a:t>“‘Aboriginal’ and ‘philanthropy’ are not words that come together often in Canada – and we want to change that.”</a:t>
            </a:r>
          </a:p>
          <a:p>
            <a:endParaRPr lang="en-US" b="1" dirty="0">
              <a:solidFill>
                <a:schemeClr val="tx2"/>
              </a:solidFill>
              <a:latin typeface="Times New Roman" panose="02020603050405020304" pitchFamily="18" charset="0"/>
              <a:cs typeface="Times New Roman" panose="02020603050405020304" pitchFamily="18" charset="0"/>
            </a:endParaRPr>
          </a:p>
          <a:p>
            <a:pPr marL="0" indent="0">
              <a:buNone/>
            </a:pPr>
            <a:r>
              <a:rPr lang="en-US" sz="1600" u="sng"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http://www.philanthropyandaboriginalpeoples.ca/wp-content/uploads/AboriginalPhilanthropyInCanada.pdf</a:t>
            </a:r>
            <a:endParaRPr lang="en-US" sz="1600" u="sng"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tx2"/>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nchor="ctr">
            <a:normAutofit/>
          </a:bodyPr>
          <a:lstStyle/>
          <a:p>
            <a:pPr>
              <a:spcAft>
                <a:spcPts val="600"/>
              </a:spcAft>
            </a:pPr>
            <a:fld id="{B50D4994-8F00-5A4D-BB44-ED589848FD24}" type="slidenum">
              <a:rPr lang="en-US" smtClean="0"/>
              <a:pPr>
                <a:spcAft>
                  <a:spcPts val="600"/>
                </a:spcAft>
              </a:pPr>
              <a:t>19</a:t>
            </a:fld>
            <a:endParaRPr lang="en-US"/>
          </a:p>
        </p:txBody>
      </p:sp>
    </p:spTree>
    <p:extLst>
      <p:ext uri="{BB962C8B-B14F-4D97-AF65-F5344CB8AC3E}">
        <p14:creationId xmlns:p14="http://schemas.microsoft.com/office/powerpoint/2010/main" val="143223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solidFill>
                  <a:schemeClr val="tx2"/>
                </a:solidFill>
                <a:latin typeface="Times New Roman" panose="02020603050405020304" pitchFamily="18" charset="0"/>
                <a:cs typeface="Times New Roman" panose="02020603050405020304" pitchFamily="18" charset="0"/>
              </a:rPr>
              <a:t>10 Themes</a:t>
            </a:r>
          </a:p>
        </p:txBody>
      </p:sp>
      <p:sp>
        <p:nvSpPr>
          <p:cNvPr id="3" name="Content Placeholder 2"/>
          <p:cNvSpPr>
            <a:spLocks noGrp="1"/>
          </p:cNvSpPr>
          <p:nvPr>
            <p:ph idx="1"/>
          </p:nvPr>
        </p:nvSpPr>
        <p:spPr>
          <a:xfrm>
            <a:off x="838201" y="1398494"/>
            <a:ext cx="8149047" cy="4778469"/>
          </a:xfrm>
        </p:spPr>
        <p:txBody>
          <a:bodyPr>
            <a:normAutofit fontScale="92500" lnSpcReduction="20000"/>
          </a:bodyPr>
          <a:lstStyle/>
          <a:p>
            <a:pPr marL="0" indent="0">
              <a:buNone/>
            </a:pPr>
            <a:endParaRPr lang="en-US" sz="3400" dirty="0">
              <a:solidFill>
                <a:schemeClr val="tx2"/>
              </a:solidFill>
              <a:latin typeface="Times New Roman" panose="02020603050405020304" pitchFamily="18" charset="0"/>
              <a:cs typeface="Times New Roman" panose="02020603050405020304" pitchFamily="18" charset="0"/>
            </a:endParaRPr>
          </a:p>
          <a:p>
            <a:pPr marL="0" indent="0">
              <a:buNone/>
            </a:pP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 Introduction to the </a:t>
            </a:r>
            <a:r>
              <a:rPr lang="en-CA" sz="33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Ulnooweg</a:t>
            </a: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organizations</a:t>
            </a:r>
            <a:endParaRPr lang="en-CA" sz="33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33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 Key terms and concepts</a:t>
            </a:r>
          </a:p>
          <a:p>
            <a:pPr marL="0" indent="0">
              <a:buNone/>
            </a:pPr>
            <a:endPar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 Canada's charitable sector </a:t>
            </a:r>
            <a:endParaRPr lang="en-CA" sz="33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33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a:t>
            </a: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Philanthropy and Indigenous communities</a:t>
            </a:r>
            <a:endParaRPr lang="en-CA" sz="33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33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5</a:t>
            </a:r>
            <a:r>
              <a:rPr lang="en-CA" sz="3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Charities working with non-charities</a:t>
            </a:r>
            <a:endParaRPr lang="en-CA" sz="33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nchor="ctr">
            <a:normAutofit/>
          </a:bodyPr>
          <a:lstStyle/>
          <a:p>
            <a:pPr>
              <a:spcAft>
                <a:spcPts val="600"/>
              </a:spcAft>
            </a:pPr>
            <a:fld id="{B50D4994-8F00-5A4D-BB44-ED589848FD24}" type="slidenum">
              <a:rPr lang="en-US" smtClean="0"/>
              <a:pPr>
                <a:spcAft>
                  <a:spcPts val="600"/>
                </a:spcAft>
              </a:pPr>
              <a:t>2</a:t>
            </a:fld>
            <a:endParaRPr lang="en-US"/>
          </a:p>
        </p:txBody>
      </p:sp>
    </p:spTree>
    <p:extLst>
      <p:ext uri="{BB962C8B-B14F-4D97-AF65-F5344CB8AC3E}">
        <p14:creationId xmlns:p14="http://schemas.microsoft.com/office/powerpoint/2010/main" val="281127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Times New Roman" panose="02020603050405020304" pitchFamily="18" charset="0"/>
                <a:cs typeface="Times New Roman" panose="02020603050405020304" pitchFamily="18" charset="0"/>
              </a:rPr>
              <a:t>4. </a:t>
            </a:r>
            <a:r>
              <a:rPr lang="en-US" sz="3200" dirty="0">
                <a:solidFill>
                  <a:schemeClr val="tx2"/>
                </a:solidFill>
                <a:latin typeface="Times New Roman" panose="02020603050405020304" pitchFamily="18" charset="0"/>
                <a:cs typeface="Times New Roman" panose="02020603050405020304" pitchFamily="18" charset="0"/>
              </a:rPr>
              <a:t>Philanthropy and Indigenous Communities</a:t>
            </a:r>
            <a:endParaRPr lang="en-US" sz="3200"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a:xfrm>
            <a:off x="838201" y="1925619"/>
            <a:ext cx="8149047" cy="4251344"/>
          </a:xfrm>
        </p:spPr>
        <p:txBody>
          <a:bodyPr>
            <a:normAutofit/>
          </a:bodyPr>
          <a:lstStyle/>
          <a:p>
            <a:pPr marL="0" indent="0">
              <a:lnSpc>
                <a:spcPct val="120000"/>
              </a:lnSpc>
              <a:buNone/>
            </a:pPr>
            <a:r>
              <a:rPr lang="en-US" sz="2400" b="1" dirty="0">
                <a:solidFill>
                  <a:schemeClr val="tx2"/>
                </a:solidFill>
                <a:latin typeface="Times New Roman" panose="02020603050405020304" pitchFamily="18" charset="0"/>
                <a:ea typeface="Times New Roman" charset="0"/>
                <a:cs typeface="Times New Roman" panose="02020603050405020304" pitchFamily="18" charset="0"/>
              </a:rPr>
              <a:t>More Indigenous charities needed</a:t>
            </a: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A 2017 analysis by The Circle on Philanthropy and Aboriginal Peoples in Canada concluded that approximately 1% of registered charities in Canada are “indigenous-focused” – have purposes that include serving Indigenous people (approx. 5% of the population).</a:t>
            </a:r>
          </a:p>
          <a:p>
            <a:pPr marL="400050" lvl="1" indent="0">
              <a:lnSpc>
                <a:spcPct val="120000"/>
              </a:lnSpc>
              <a:buNone/>
            </a:pPr>
            <a:r>
              <a:rPr lang="en-US" sz="1600" dirty="0">
                <a:solidFill>
                  <a:schemeClr val="tx2"/>
                </a:solidFill>
                <a:latin typeface="Times New Roman" panose="02020603050405020304" pitchFamily="18" charset="0"/>
                <a:ea typeface="Times New Roman" charset="0"/>
                <a:cs typeface="Times New Roman" panose="02020603050405020304" pitchFamily="18" charset="0"/>
                <a:hlinkClick r:id="rId2">
                  <a:extLst>
                    <a:ext uri="{A12FA001-AC4F-418D-AE19-62706E023703}">
                      <ahyp:hlinkClr xmlns:ahyp="http://schemas.microsoft.com/office/drawing/2018/hyperlinkcolor" val="tx"/>
                    </a:ext>
                  </a:extLst>
                </a:hlinkClick>
              </a:rPr>
              <a:t>http://www.philanthropyandaboriginalpeoples.ca/wp-content/uploads/Manitoba-Indigenous-Report_RV_WEB_Sep18.pdf</a:t>
            </a:r>
            <a:endParaRPr lang="en-US" sz="1600" dirty="0">
              <a:solidFill>
                <a:schemeClr val="tx2"/>
              </a:solidFill>
              <a:latin typeface="Times New Roman" panose="02020603050405020304" pitchFamily="18" charset="0"/>
              <a:ea typeface="Times New Roman" charset="0"/>
              <a:cs typeface="Times New Roman" panose="02020603050405020304" pitchFamily="18" charset="0"/>
            </a:endParaRPr>
          </a:p>
          <a:p>
            <a:pPr marL="400050" lvl="1" indent="0">
              <a:lnSpc>
                <a:spcPct val="120000"/>
              </a:lnSpc>
              <a:buNone/>
            </a:pPr>
            <a:endParaRPr lang="en-US" sz="2000"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20</a:t>
            </a:fld>
            <a:endParaRPr lang="en-US"/>
          </a:p>
        </p:txBody>
      </p:sp>
    </p:spTree>
    <p:extLst>
      <p:ext uri="{BB962C8B-B14F-4D97-AF65-F5344CB8AC3E}">
        <p14:creationId xmlns:p14="http://schemas.microsoft.com/office/powerpoint/2010/main" val="166340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4A61-A75D-5642-90AE-ABC28435BA5B}"/>
              </a:ext>
            </a:extLst>
          </p:cNvPr>
          <p:cNvSpPr>
            <a:spLocks noGrp="1"/>
          </p:cNvSpPr>
          <p:nvPr>
            <p:ph type="title"/>
          </p:nvPr>
        </p:nvSpPr>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4. Philanthropy and Indigenous Communities</a:t>
            </a:r>
          </a:p>
        </p:txBody>
      </p:sp>
      <p:sp>
        <p:nvSpPr>
          <p:cNvPr id="3" name="Content Placeholder 2">
            <a:extLst>
              <a:ext uri="{FF2B5EF4-FFF2-40B4-BE49-F238E27FC236}">
                <a16:creationId xmlns:a16="http://schemas.microsoft.com/office/drawing/2014/main" id="{C4093691-96DC-B341-977D-8115011C5E32}"/>
              </a:ext>
            </a:extLst>
          </p:cNvPr>
          <p:cNvSpPr>
            <a:spLocks noGrp="1"/>
          </p:cNvSpPr>
          <p:nvPr>
            <p:ph idx="1"/>
          </p:nvPr>
        </p:nvSpPr>
        <p:spPr>
          <a:xfrm>
            <a:off x="838202" y="1592131"/>
            <a:ext cx="8299654" cy="4617103"/>
          </a:xfrm>
        </p:spPr>
        <p:txBody>
          <a:bodyPr>
            <a:normAutofit/>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2021 Research findings</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Sharon </a:t>
            </a:r>
            <a:r>
              <a:rPr lang="en-US" sz="2400" dirty="0" err="1">
                <a:solidFill>
                  <a:schemeClr val="tx2"/>
                </a:solidFill>
                <a:latin typeface="Times New Roman" panose="02020603050405020304" pitchFamily="18" charset="0"/>
                <a:cs typeface="Times New Roman" panose="02020603050405020304" pitchFamily="18" charset="0"/>
              </a:rPr>
              <a:t>Redsky</a:t>
            </a:r>
            <a:r>
              <a:rPr lang="en-US" sz="2400" dirty="0">
                <a:solidFill>
                  <a:schemeClr val="tx2"/>
                </a:solidFill>
                <a:latin typeface="Times New Roman" panose="02020603050405020304" pitchFamily="18" charset="0"/>
                <a:cs typeface="Times New Roman" panose="02020603050405020304" pitchFamily="18" charset="0"/>
              </a:rPr>
              <a:t>, Wanda </a:t>
            </a:r>
            <a:r>
              <a:rPr lang="en-US" sz="2400" dirty="0" err="1">
                <a:solidFill>
                  <a:schemeClr val="tx2"/>
                </a:solidFill>
                <a:latin typeface="Times New Roman" panose="02020603050405020304" pitchFamily="18" charset="0"/>
                <a:cs typeface="Times New Roman" panose="02020603050405020304" pitchFamily="18" charset="0"/>
              </a:rPr>
              <a:t>Brascoupe</a:t>
            </a:r>
            <a:r>
              <a:rPr lang="en-US" sz="2400" dirty="0">
                <a:solidFill>
                  <a:schemeClr val="tx2"/>
                </a:solidFill>
                <a:latin typeface="Times New Roman" panose="02020603050405020304" pitchFamily="18" charset="0"/>
                <a:cs typeface="Times New Roman" panose="02020603050405020304" pitchFamily="18" charset="0"/>
              </a:rPr>
              <a:t>, Mark Blumberg &amp; Jessie Lang studied the CRA’s 2018 data on grants over $30,000 by charities to Indigenous groups (charities and qualified </a:t>
            </a:r>
            <a:r>
              <a:rPr lang="en-US" sz="2400" dirty="0" err="1">
                <a:solidFill>
                  <a:schemeClr val="tx2"/>
                </a:solidFill>
                <a:latin typeface="Times New Roman" panose="02020603050405020304" pitchFamily="18" charset="0"/>
                <a:cs typeface="Times New Roman" panose="02020603050405020304" pitchFamily="18" charset="0"/>
              </a:rPr>
              <a:t>donees</a:t>
            </a:r>
            <a:r>
              <a:rPr lang="en-US" sz="2400" dirty="0">
                <a:solidFill>
                  <a:schemeClr val="tx2"/>
                </a:solidFill>
                <a:latin typeface="Times New Roman" panose="02020603050405020304" pitchFamily="18" charset="0"/>
                <a:cs typeface="Times New Roman" panose="02020603050405020304" pitchFamily="18" charset="0"/>
              </a:rPr>
              <a:t>). </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They concluded:</a:t>
            </a:r>
          </a:p>
          <a:p>
            <a:r>
              <a:rPr lang="en-US" sz="2400" dirty="0">
                <a:solidFill>
                  <a:schemeClr val="tx2"/>
                </a:solidFill>
                <a:latin typeface="Times New Roman" panose="02020603050405020304" pitchFamily="18" charset="0"/>
                <a:cs typeface="Times New Roman" panose="02020603050405020304" pitchFamily="18" charset="0"/>
              </a:rPr>
              <a:t>Just over 1% of grants were to Indigenous groups.</a:t>
            </a:r>
          </a:p>
          <a:p>
            <a:r>
              <a:rPr lang="en-US" sz="2400" dirty="0">
                <a:solidFill>
                  <a:schemeClr val="tx2"/>
                </a:solidFill>
                <a:latin typeface="Times New Roman" panose="02020603050405020304" pitchFamily="18" charset="0"/>
                <a:cs typeface="Times New Roman" panose="02020603050405020304" pitchFamily="18" charset="0"/>
              </a:rPr>
              <a:t>The value of those grants was approximately </a:t>
            </a:r>
            <a:r>
              <a:rPr lang="en-US" sz="2400" u="sng" dirty="0">
                <a:solidFill>
                  <a:schemeClr val="tx2"/>
                </a:solidFill>
                <a:latin typeface="Times New Roman" panose="02020603050405020304" pitchFamily="18" charset="0"/>
                <a:cs typeface="Times New Roman" panose="02020603050405020304" pitchFamily="18" charset="0"/>
              </a:rPr>
              <a:t>½ of a percentage </a:t>
            </a:r>
            <a:r>
              <a:rPr lang="en-US" sz="2400" dirty="0">
                <a:solidFill>
                  <a:schemeClr val="tx2"/>
                </a:solidFill>
                <a:latin typeface="Times New Roman" panose="02020603050405020304" pitchFamily="18" charset="0"/>
                <a:cs typeface="Times New Roman" panose="02020603050405020304" pitchFamily="18" charset="0"/>
              </a:rPr>
              <a:t>of the total funds granted. </a:t>
            </a:r>
          </a:p>
          <a:p>
            <a:r>
              <a:rPr lang="en-US" sz="2400" dirty="0">
                <a:solidFill>
                  <a:schemeClr val="tx2"/>
                </a:solidFill>
                <a:latin typeface="Times New Roman" panose="02020603050405020304" pitchFamily="18" charset="0"/>
                <a:cs typeface="Times New Roman" panose="02020603050405020304" pitchFamily="18" charset="0"/>
              </a:rPr>
              <a:t>This percentage increased to 0.7 in 2019.</a:t>
            </a:r>
          </a:p>
          <a:p>
            <a:pPr marL="0" indent="0">
              <a:buNone/>
            </a:pPr>
            <a:r>
              <a:rPr lang="en-CA" sz="1600"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https://www.canadiancharitylaw.ca/wp-content/uploads/2021/05/Canadian-charities-giving-to-Indigenous-Charities-and-Qualified-Donees-2018.pdf</a:t>
            </a:r>
            <a:endParaRPr lang="en-CA" sz="1600" dirty="0">
              <a:solidFill>
                <a:schemeClr val="tx2"/>
              </a:solidFill>
              <a:latin typeface="Times New Roman" panose="02020603050405020304" pitchFamily="18" charset="0"/>
              <a:cs typeface="Times New Roman" panose="02020603050405020304" pitchFamily="18" charset="0"/>
            </a:endParaRPr>
          </a:p>
          <a:p>
            <a:pPr marL="0" indent="0">
              <a:buNone/>
            </a:pPr>
            <a:endParaRPr lang="en-CA" dirty="0"/>
          </a:p>
          <a:p>
            <a:pPr marL="0" indent="0">
              <a:buNone/>
            </a:pPr>
            <a:endParaRPr lang="en-CA" dirty="0"/>
          </a:p>
          <a:p>
            <a:pPr marL="0" indent="0">
              <a:buNone/>
            </a:pPr>
            <a:endParaRPr lang="en-US" dirty="0"/>
          </a:p>
        </p:txBody>
      </p:sp>
      <p:sp>
        <p:nvSpPr>
          <p:cNvPr id="4" name="Slide Number Placeholder 3">
            <a:extLst>
              <a:ext uri="{FF2B5EF4-FFF2-40B4-BE49-F238E27FC236}">
                <a16:creationId xmlns:a16="http://schemas.microsoft.com/office/drawing/2014/main" id="{82E97E8A-B038-0346-B2CF-AF4D2C0D2B19}"/>
              </a:ext>
            </a:extLst>
          </p:cNvPr>
          <p:cNvSpPr>
            <a:spLocks noGrp="1"/>
          </p:cNvSpPr>
          <p:nvPr>
            <p:ph type="sldNum" sz="quarter" idx="12"/>
          </p:nvPr>
        </p:nvSpPr>
        <p:spPr/>
        <p:txBody>
          <a:bodyPr/>
          <a:lstStyle/>
          <a:p>
            <a:fld id="{B50D4994-8F00-5A4D-BB44-ED589848FD24}" type="slidenum">
              <a:rPr lang="en-US" smtClean="0"/>
              <a:t>21</a:t>
            </a:fld>
            <a:endParaRPr lang="en-US"/>
          </a:p>
        </p:txBody>
      </p:sp>
    </p:spTree>
    <p:extLst>
      <p:ext uri="{BB962C8B-B14F-4D97-AF65-F5344CB8AC3E}">
        <p14:creationId xmlns:p14="http://schemas.microsoft.com/office/powerpoint/2010/main" val="55044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4. Philanthropy and Indigenous Communities</a:t>
            </a:r>
            <a:endParaRPr lang="en-US" sz="3200"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a:xfrm>
            <a:off x="838201" y="1495313"/>
            <a:ext cx="8149047" cy="4681650"/>
          </a:xfrm>
        </p:spPr>
        <p:txBody>
          <a:bodyPr>
            <a:normAutofit/>
          </a:bodyPr>
          <a:lstStyle/>
          <a:p>
            <a:pPr marL="0" indent="0">
              <a:lnSpc>
                <a:spcPct val="120000"/>
              </a:lnSpc>
              <a:buNone/>
            </a:pPr>
            <a:r>
              <a:rPr lang="en-US" sz="2400" b="1" dirty="0">
                <a:solidFill>
                  <a:schemeClr val="tx2"/>
                </a:solidFill>
                <a:latin typeface="Times New Roman" panose="02020603050405020304" pitchFamily="18" charset="0"/>
                <a:ea typeface="Times New Roman" charset="0"/>
                <a:cs typeface="Times New Roman" panose="02020603050405020304" pitchFamily="18" charset="0"/>
              </a:rPr>
              <a:t>The Needs</a:t>
            </a:r>
          </a:p>
          <a:p>
            <a:pPr marL="0" indent="0">
              <a:lnSpc>
                <a:spcPct val="120000"/>
              </a:lnSpc>
              <a:buNone/>
            </a:pPr>
            <a:r>
              <a:rPr lang="en-US" sz="2600" dirty="0">
                <a:solidFill>
                  <a:schemeClr val="tx2"/>
                </a:solidFill>
                <a:latin typeface="Times New Roman" panose="02020603050405020304" pitchFamily="18" charset="0"/>
                <a:ea typeface="Times New Roman" charset="0"/>
                <a:cs typeface="Times New Roman" panose="02020603050405020304" pitchFamily="18" charset="0"/>
              </a:rPr>
              <a:t>More co-operation needed to address:</a:t>
            </a:r>
          </a:p>
          <a:p>
            <a:pPr lvl="1">
              <a:lnSpc>
                <a:spcPct val="120000"/>
              </a:lnSpc>
            </a:pPr>
            <a:r>
              <a:rPr lang="en-US" sz="2600" dirty="0">
                <a:solidFill>
                  <a:schemeClr val="tx2"/>
                </a:solidFill>
                <a:latin typeface="Times New Roman" panose="02020603050405020304" pitchFamily="18" charset="0"/>
                <a:ea typeface="Times New Roman" charset="0"/>
                <a:cs typeface="Times New Roman" panose="02020603050405020304" pitchFamily="18" charset="0"/>
              </a:rPr>
              <a:t>poverty, health, education funding, employment, culture, language, etc.</a:t>
            </a:r>
          </a:p>
          <a:p>
            <a:pPr lvl="1">
              <a:lnSpc>
                <a:spcPct val="120000"/>
              </a:lnSpc>
            </a:pPr>
            <a:r>
              <a:rPr lang="en-US" sz="2600" dirty="0">
                <a:solidFill>
                  <a:schemeClr val="tx2"/>
                </a:solidFill>
                <a:latin typeface="Times New Roman" panose="02020603050405020304" pitchFamily="18" charset="0"/>
                <a:ea typeface="Times New Roman" charset="0"/>
                <a:cs typeface="Times New Roman" panose="02020603050405020304" pitchFamily="18" charset="0"/>
              </a:rPr>
              <a:t>Enterprise of all kinds</a:t>
            </a:r>
          </a:p>
          <a:p>
            <a:pPr lvl="1">
              <a:lnSpc>
                <a:spcPct val="120000"/>
              </a:lnSpc>
            </a:pPr>
            <a:r>
              <a:rPr lang="en-US" sz="2600" dirty="0">
                <a:solidFill>
                  <a:schemeClr val="tx2"/>
                </a:solidFill>
                <a:latin typeface="Times New Roman" panose="02020603050405020304" pitchFamily="18" charset="0"/>
                <a:ea typeface="Times New Roman" charset="0"/>
                <a:cs typeface="Times New Roman" panose="02020603050405020304" pitchFamily="18" charset="0"/>
              </a:rPr>
              <a:t>Community economic development</a:t>
            </a:r>
          </a:p>
          <a:p>
            <a:pPr lvl="1">
              <a:lnSpc>
                <a:spcPct val="120000"/>
              </a:lnSpc>
            </a:pPr>
            <a:r>
              <a:rPr lang="en-US" sz="2600" dirty="0">
                <a:solidFill>
                  <a:schemeClr val="tx2"/>
                </a:solidFill>
                <a:latin typeface="Times New Roman" panose="02020603050405020304" pitchFamily="18" charset="0"/>
                <a:ea typeface="Times New Roman" charset="0"/>
                <a:cs typeface="Times New Roman" panose="02020603050405020304" pitchFamily="18" charset="0"/>
              </a:rPr>
              <a:t>Community infrastructure </a:t>
            </a:r>
          </a:p>
          <a:p>
            <a:pPr lvl="1">
              <a:lnSpc>
                <a:spcPct val="120000"/>
              </a:lnSpc>
            </a:pPr>
            <a:r>
              <a:rPr lang="en-US" sz="2600" dirty="0">
                <a:solidFill>
                  <a:schemeClr val="tx2"/>
                </a:solidFill>
                <a:latin typeface="Times New Roman" panose="02020603050405020304" pitchFamily="18" charset="0"/>
                <a:ea typeface="Times New Roman" charset="0"/>
                <a:cs typeface="Times New Roman" panose="02020603050405020304" pitchFamily="18" charset="0"/>
              </a:rPr>
              <a:t>Capital</a:t>
            </a:r>
          </a:p>
          <a:p>
            <a:endParaRPr lang="en-US"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50D4994-8F00-5A4D-BB44-ED589848FD24}" type="slidenum">
              <a:rPr lang="en-US" smtClean="0"/>
              <a:t>22</a:t>
            </a:fld>
            <a:endParaRPr lang="en-US"/>
          </a:p>
        </p:txBody>
      </p:sp>
    </p:spTree>
    <p:extLst>
      <p:ext uri="{BB962C8B-B14F-4D97-AF65-F5344CB8AC3E}">
        <p14:creationId xmlns:p14="http://schemas.microsoft.com/office/powerpoint/2010/main" val="73133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8"/>
            <a:ext cx="8149047" cy="950878"/>
          </a:xfrm>
        </p:spPr>
        <p:txBody>
          <a:bodyPr>
            <a:normAutofit fontScale="90000"/>
          </a:bodyPr>
          <a:lstStyle/>
          <a:p>
            <a:r>
              <a:rPr lang="en-US" dirty="0">
                <a:solidFill>
                  <a:schemeClr val="tx2"/>
                </a:solidFill>
                <a:latin typeface="Times New Roman" panose="02020603050405020304" pitchFamily="18" charset="0"/>
                <a:cs typeface="Times New Roman" panose="02020603050405020304" pitchFamily="18" charset="0"/>
              </a:rPr>
              <a:t>4. </a:t>
            </a:r>
            <a:r>
              <a:rPr lang="en-US" sz="3600" dirty="0">
                <a:solidFill>
                  <a:schemeClr val="tx2"/>
                </a:solidFill>
                <a:latin typeface="Times New Roman" panose="02020603050405020304" pitchFamily="18" charset="0"/>
                <a:cs typeface="Times New Roman" panose="02020603050405020304" pitchFamily="18" charset="0"/>
              </a:rPr>
              <a:t>Philanthropy and Indigenous Communities</a:t>
            </a:r>
            <a:endParaRPr lang="en-US"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a:xfrm>
            <a:off x="838201" y="1538344"/>
            <a:ext cx="8149047" cy="4638619"/>
          </a:xfrm>
        </p:spPr>
        <p:txBody>
          <a:bodyPr>
            <a:normAutofit/>
          </a:bodyPr>
          <a:lstStyle/>
          <a:p>
            <a:pPr marL="0" indent="0">
              <a:buNone/>
            </a:pPr>
            <a:r>
              <a:rPr lang="en-US" sz="2400" b="1" dirty="0">
                <a:solidFill>
                  <a:schemeClr val="tx2"/>
                </a:solidFill>
                <a:latin typeface="Times New Roman" panose="02020603050405020304" pitchFamily="18" charset="0"/>
                <a:ea typeface="Times New Roman" charset="0"/>
                <a:cs typeface="Times New Roman" panose="02020603050405020304" pitchFamily="18" charset="0"/>
              </a:rPr>
              <a:t>The Opportunities</a:t>
            </a:r>
          </a:p>
          <a:p>
            <a:pPr marL="0" indent="0">
              <a:buNone/>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Positive factors:</a:t>
            </a:r>
          </a:p>
          <a:p>
            <a:pPr lvl="1">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Leadership, talent, energy</a:t>
            </a:r>
          </a:p>
          <a:p>
            <a:pPr lvl="1">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Demographics</a:t>
            </a:r>
          </a:p>
          <a:p>
            <a:pPr lvl="1">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Entrepreneurial success</a:t>
            </a:r>
          </a:p>
          <a:p>
            <a:pPr lvl="1">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Own sources revenues from community enterprise </a:t>
            </a:r>
          </a:p>
          <a:p>
            <a:pPr lvl="1">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Sectoral successes – for example, Atlantic fisheries post </a:t>
            </a:r>
            <a:r>
              <a:rPr lang="en-US" sz="2400" i="1" dirty="0">
                <a:solidFill>
                  <a:schemeClr val="tx2"/>
                </a:solidFill>
                <a:latin typeface="Times New Roman" panose="02020603050405020304" pitchFamily="18" charset="0"/>
                <a:ea typeface="Times New Roman" charset="0"/>
                <a:cs typeface="Times New Roman" panose="02020603050405020304" pitchFamily="18" charset="0"/>
              </a:rPr>
              <a:t>Marshall</a:t>
            </a:r>
            <a:r>
              <a:rPr lang="en-US" sz="2400" dirty="0">
                <a:solidFill>
                  <a:schemeClr val="tx2"/>
                </a:solidFill>
                <a:latin typeface="Times New Roman" panose="02020603050405020304" pitchFamily="18" charset="0"/>
                <a:ea typeface="Times New Roman" charset="0"/>
                <a:cs typeface="Times New Roman" panose="02020603050405020304" pitchFamily="18" charset="0"/>
              </a:rPr>
              <a:t> decisions</a:t>
            </a:r>
          </a:p>
          <a:p>
            <a:pPr lvl="1">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New relationships and infrastructure</a:t>
            </a:r>
          </a:p>
          <a:p>
            <a:pPr marL="342900" lvl="1" indent="0">
              <a:lnSpc>
                <a:spcPct val="120000"/>
              </a:lnSpc>
              <a:buNone/>
            </a:pPr>
            <a:endParaRPr lang="en-US" dirty="0">
              <a:ea typeface="Times New Roman" charset="0"/>
              <a:cs typeface="Times New Roman"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50D4994-8F00-5A4D-BB44-ED589848FD24}" type="slidenum">
              <a:rPr lang="en-US" smtClean="0"/>
              <a:t>23</a:t>
            </a:fld>
            <a:endParaRPr lang="en-US"/>
          </a:p>
        </p:txBody>
      </p:sp>
    </p:spTree>
    <p:extLst>
      <p:ext uri="{BB962C8B-B14F-4D97-AF65-F5344CB8AC3E}">
        <p14:creationId xmlns:p14="http://schemas.microsoft.com/office/powerpoint/2010/main" val="180413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4. Philanthropy and Indigenous Communities</a:t>
            </a:r>
            <a:endParaRPr lang="en-US" sz="3200"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sz="3400" b="1" dirty="0" err="1">
                <a:solidFill>
                  <a:schemeClr val="tx2"/>
                </a:solidFill>
                <a:latin typeface="Times New Roman" panose="02020603050405020304" pitchFamily="18" charset="0"/>
                <a:ea typeface="Times New Roman" charset="0"/>
                <a:cs typeface="Times New Roman" panose="02020603050405020304" pitchFamily="18" charset="0"/>
              </a:rPr>
              <a:t>Ulnooweg’s</a:t>
            </a:r>
            <a:r>
              <a:rPr lang="en-US" sz="3400" b="1" dirty="0">
                <a:solidFill>
                  <a:schemeClr val="tx2"/>
                </a:solidFill>
                <a:latin typeface="Times New Roman" panose="02020603050405020304" pitchFamily="18" charset="0"/>
                <a:ea typeface="Times New Roman" charset="0"/>
                <a:cs typeface="Times New Roman" panose="02020603050405020304" pitchFamily="18" charset="0"/>
              </a:rPr>
              <a:t> Approach - s</a:t>
            </a:r>
            <a:r>
              <a:rPr lang="en-US" sz="3400" b="1" dirty="0">
                <a:solidFill>
                  <a:schemeClr val="tx2"/>
                </a:solidFill>
                <a:latin typeface="Times New Roman" panose="02020603050405020304" pitchFamily="18" charset="0"/>
                <a:cs typeface="Times New Roman" panose="02020603050405020304" pitchFamily="18" charset="0"/>
              </a:rPr>
              <a:t>ome highlights</a:t>
            </a:r>
          </a:p>
          <a:p>
            <a:pPr marL="0" indent="0">
              <a:buNone/>
            </a:pPr>
            <a:endParaRPr lang="en-US" sz="2900" dirty="0">
              <a:solidFill>
                <a:schemeClr val="tx2"/>
              </a:solidFill>
              <a:latin typeface="Times New Roman" panose="02020603050405020304" pitchFamily="18" charset="0"/>
              <a:cs typeface="Times New Roman" panose="02020603050405020304" pitchFamily="18" charset="0"/>
            </a:endParaRPr>
          </a:p>
          <a:p>
            <a:pPr marL="0" indent="0">
              <a:buNone/>
            </a:pPr>
            <a:r>
              <a:rPr lang="en-US" sz="2900" dirty="0">
                <a:solidFill>
                  <a:schemeClr val="tx2"/>
                </a:solidFill>
                <a:latin typeface="Times New Roman" panose="02020603050405020304" pitchFamily="18" charset="0"/>
                <a:cs typeface="Times New Roman" panose="02020603050405020304" pitchFamily="18" charset="0"/>
              </a:rPr>
              <a:t>Entrepreneurial and community lending</a:t>
            </a:r>
          </a:p>
          <a:p>
            <a:pPr marL="0" indent="0">
              <a:buNone/>
            </a:pPr>
            <a:r>
              <a:rPr lang="en-US" sz="2900" dirty="0">
                <a:solidFill>
                  <a:schemeClr val="tx2"/>
                </a:solidFill>
                <a:latin typeface="Times New Roman" panose="02020603050405020304" pitchFamily="18" charset="0"/>
                <a:cs typeface="Times New Roman" panose="02020603050405020304" pitchFamily="18" charset="0"/>
              </a:rPr>
              <a:t>Community Financial Review</a:t>
            </a:r>
          </a:p>
          <a:p>
            <a:pPr marL="0" indent="0">
              <a:buNone/>
            </a:pPr>
            <a:r>
              <a:rPr lang="en-US" sz="2900" dirty="0">
                <a:solidFill>
                  <a:schemeClr val="tx2"/>
                </a:solidFill>
                <a:latin typeface="Times New Roman" panose="02020603050405020304" pitchFamily="18" charset="0"/>
                <a:cs typeface="Times New Roman" panose="02020603050405020304" pitchFamily="18" charset="0"/>
              </a:rPr>
              <a:t>Building Bridges to Philanthropy</a:t>
            </a:r>
          </a:p>
          <a:p>
            <a:pPr marL="0" indent="0">
              <a:buNone/>
            </a:pPr>
            <a:r>
              <a:rPr lang="en-US" sz="2900" dirty="0">
                <a:solidFill>
                  <a:schemeClr val="tx2"/>
                </a:solidFill>
                <a:latin typeface="Times New Roman" panose="02020603050405020304" pitchFamily="18" charset="0"/>
                <a:cs typeface="Times New Roman" panose="02020603050405020304" pitchFamily="18" charset="0"/>
              </a:rPr>
              <a:t>Science &amp; Innovation</a:t>
            </a:r>
          </a:p>
          <a:p>
            <a:pPr>
              <a:buFontTx/>
              <a:buChar char="-"/>
            </a:pPr>
            <a:r>
              <a:rPr lang="en-US" sz="2900" dirty="0">
                <a:solidFill>
                  <a:schemeClr val="tx2"/>
                </a:solidFill>
                <a:latin typeface="Times New Roman" panose="02020603050405020304" pitchFamily="18" charset="0"/>
                <a:cs typeface="Times New Roman" panose="02020603050405020304" pitchFamily="18" charset="0"/>
              </a:rPr>
              <a:t>School curriculum </a:t>
            </a:r>
          </a:p>
          <a:p>
            <a:pPr>
              <a:buFontTx/>
              <a:buChar char="-"/>
            </a:pPr>
            <a:r>
              <a:rPr lang="en-US" sz="2900" dirty="0">
                <a:solidFill>
                  <a:schemeClr val="tx2"/>
                </a:solidFill>
                <a:latin typeface="Times New Roman" panose="02020603050405020304" pitchFamily="18" charset="0"/>
                <a:cs typeface="Times New Roman" panose="02020603050405020304" pitchFamily="18" charset="0"/>
              </a:rPr>
              <a:t>Maker labs</a:t>
            </a:r>
          </a:p>
          <a:p>
            <a:pPr>
              <a:buFontTx/>
              <a:buChar char="-"/>
            </a:pPr>
            <a:r>
              <a:rPr lang="en-US" sz="2900" dirty="0">
                <a:solidFill>
                  <a:schemeClr val="tx2"/>
                </a:solidFill>
                <a:latin typeface="Times New Roman" panose="02020603050405020304" pitchFamily="18" charset="0"/>
                <a:cs typeface="Times New Roman" panose="02020603050405020304" pitchFamily="18" charset="0"/>
              </a:rPr>
              <a:t>Canada Space Agency collaboration</a:t>
            </a:r>
          </a:p>
          <a:p>
            <a:pPr>
              <a:buFontTx/>
              <a:buChar char="-"/>
            </a:pPr>
            <a:r>
              <a:rPr lang="en-US" sz="2900" dirty="0">
                <a:solidFill>
                  <a:schemeClr val="tx2"/>
                </a:solidFill>
                <a:latin typeface="Times New Roman" panose="02020603050405020304" pitchFamily="18" charset="0"/>
                <a:cs typeface="Times New Roman" panose="02020603050405020304" pitchFamily="18" charset="0"/>
              </a:rPr>
              <a:t>Greenhouses and food security</a:t>
            </a:r>
          </a:p>
          <a:p>
            <a:pPr>
              <a:buFontTx/>
              <a:buChar char="-"/>
            </a:pPr>
            <a:r>
              <a:rPr lang="en-US" sz="2900" dirty="0" err="1">
                <a:solidFill>
                  <a:schemeClr val="tx2"/>
                </a:solidFill>
                <a:latin typeface="Times New Roman" panose="02020603050405020304" pitchFamily="18" charset="0"/>
                <a:cs typeface="Times New Roman" panose="02020603050405020304" pitchFamily="18" charset="0"/>
              </a:rPr>
              <a:t>Windhorse</a:t>
            </a:r>
            <a:r>
              <a:rPr lang="en-US" sz="2900" dirty="0">
                <a:solidFill>
                  <a:schemeClr val="tx2"/>
                </a:solidFill>
                <a:latin typeface="Times New Roman" panose="02020603050405020304" pitchFamily="18" charset="0"/>
                <a:cs typeface="Times New Roman" panose="02020603050405020304" pitchFamily="18" charset="0"/>
              </a:rPr>
              <a:t> Farm now </a:t>
            </a:r>
            <a:r>
              <a:rPr lang="en-US" sz="2900" dirty="0" err="1">
                <a:solidFill>
                  <a:schemeClr val="tx2"/>
                </a:solidFill>
                <a:latin typeface="Times New Roman" panose="02020603050405020304" pitchFamily="18" charset="0"/>
                <a:cs typeface="Times New Roman" panose="02020603050405020304" pitchFamily="18" charset="0"/>
              </a:rPr>
              <a:t>Asitu’l~sk</a:t>
            </a:r>
            <a:endParaRPr lang="en-US" sz="2900" dirty="0">
              <a:solidFill>
                <a:schemeClr val="tx2"/>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r>
              <a:rPr lang="en-US" dirty="0"/>
              <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50D4994-8F00-5A4D-BB44-ED589848FD24}" type="slidenum">
              <a:rPr lang="en-US" smtClean="0"/>
              <a:t>24</a:t>
            </a:fld>
            <a:endParaRPr lang="en-US" dirty="0"/>
          </a:p>
        </p:txBody>
      </p:sp>
    </p:spTree>
    <p:extLst>
      <p:ext uri="{BB962C8B-B14F-4D97-AF65-F5344CB8AC3E}">
        <p14:creationId xmlns:p14="http://schemas.microsoft.com/office/powerpoint/2010/main" val="207553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4. Philanthropy and Indigenous Communities</a:t>
            </a:r>
            <a:endParaRPr lang="en-US" sz="3200"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a:xfrm>
            <a:off x="838201" y="1420010"/>
            <a:ext cx="8477921" cy="4756954"/>
          </a:xfrm>
        </p:spPr>
        <p:txBody>
          <a:bodyPr>
            <a:normAutofit lnSpcReduction="10000"/>
          </a:bodyPr>
          <a:lstStyle/>
          <a:p>
            <a:pPr marL="0" indent="0">
              <a:buNone/>
            </a:pPr>
            <a:r>
              <a:rPr lang="en-US" sz="2400" b="1" dirty="0" err="1">
                <a:solidFill>
                  <a:schemeClr val="tx2"/>
                </a:solidFill>
                <a:latin typeface="Times New Roman" panose="02020603050405020304" pitchFamily="18" charset="0"/>
                <a:ea typeface="Times New Roman" charset="0"/>
                <a:cs typeface="Times New Roman" panose="02020603050405020304" pitchFamily="18" charset="0"/>
              </a:rPr>
              <a:t>Ulnooweg’s</a:t>
            </a:r>
            <a:r>
              <a:rPr lang="en-US" sz="2400" b="1" dirty="0">
                <a:solidFill>
                  <a:schemeClr val="tx2"/>
                </a:solidFill>
                <a:latin typeface="Times New Roman" panose="02020603050405020304" pitchFamily="18" charset="0"/>
                <a:ea typeface="Times New Roman" charset="0"/>
                <a:cs typeface="Times New Roman" panose="02020603050405020304" pitchFamily="18" charset="0"/>
              </a:rPr>
              <a:t> Approach</a:t>
            </a:r>
            <a:endParaRPr lang="en-US" sz="2400" b="1" dirty="0">
              <a:solidFill>
                <a:schemeClr val="tx2"/>
              </a:solidFill>
              <a:latin typeface="Times New Roman" panose="02020603050405020304" pitchFamily="18" charset="0"/>
              <a:cs typeface="Times New Roman" panose="02020603050405020304" pitchFamily="18" charset="0"/>
            </a:endParaRPr>
          </a:p>
          <a:p>
            <a:pPr marL="0" indent="0">
              <a:buNone/>
            </a:pPr>
            <a:r>
              <a:rPr lang="en-US" sz="2400" b="1" dirty="0">
                <a:solidFill>
                  <a:schemeClr val="tx2"/>
                </a:solidFill>
                <a:latin typeface="Times New Roman" panose="02020603050405020304" pitchFamily="18" charset="0"/>
                <a:cs typeface="Times New Roman" panose="02020603050405020304" pitchFamily="18" charset="0"/>
              </a:rPr>
              <a:t>Mastercard Foundation collaboration</a:t>
            </a:r>
            <a:endParaRPr lang="en-US" sz="2400" dirty="0">
              <a:solidFill>
                <a:schemeClr val="tx2"/>
              </a:solidFill>
              <a:latin typeface="Times New Roman" panose="02020603050405020304" pitchFamily="18" charset="0"/>
              <a:cs typeface="Times New Roman" panose="02020603050405020304" pitchFamily="18" charset="0"/>
            </a:endParaRPr>
          </a:p>
          <a:p>
            <a:pPr marL="0" indent="0">
              <a:buNone/>
            </a:pPr>
            <a:r>
              <a:rPr lang="en-US" sz="2400" dirty="0">
                <a:solidFill>
                  <a:schemeClr val="tx2"/>
                </a:solidFill>
                <a:latin typeface="Times New Roman" panose="02020603050405020304" pitchFamily="18" charset="0"/>
                <a:cs typeface="Times New Roman" panose="02020603050405020304" pitchFamily="18" charset="0"/>
              </a:rPr>
              <a:t>Over 90 grants throughout the Atlantic region to help Indigenous youth reach their goals:</a:t>
            </a:r>
          </a:p>
          <a:p>
            <a:r>
              <a:rPr lang="en-US" sz="2400" dirty="0">
                <a:solidFill>
                  <a:schemeClr val="tx2"/>
                </a:solidFill>
                <a:latin typeface="Times New Roman" panose="02020603050405020304" pitchFamily="18" charset="0"/>
                <a:cs typeface="Times New Roman" panose="02020603050405020304" pitchFamily="18" charset="0"/>
              </a:rPr>
              <a:t>Cultural programs (language, skills, land-based learning, etc.)</a:t>
            </a:r>
          </a:p>
          <a:p>
            <a:r>
              <a:rPr lang="en-US" sz="2400" dirty="0">
                <a:solidFill>
                  <a:schemeClr val="tx2"/>
                </a:solidFill>
                <a:latin typeface="Times New Roman" panose="02020603050405020304" pitchFamily="18" charset="0"/>
                <a:cs typeface="Times New Roman" panose="02020603050405020304" pitchFamily="18" charset="0"/>
              </a:rPr>
              <a:t>Arts </a:t>
            </a:r>
          </a:p>
          <a:p>
            <a:r>
              <a:rPr lang="en-US" sz="2400" dirty="0">
                <a:solidFill>
                  <a:schemeClr val="tx2"/>
                </a:solidFill>
                <a:latin typeface="Times New Roman" panose="02020603050405020304" pitchFamily="18" charset="0"/>
                <a:cs typeface="Times New Roman" panose="02020603050405020304" pitchFamily="18" charset="0"/>
              </a:rPr>
              <a:t>Health &amp; Wellness</a:t>
            </a:r>
          </a:p>
          <a:p>
            <a:r>
              <a:rPr lang="en-US" sz="2400" dirty="0">
                <a:solidFill>
                  <a:schemeClr val="tx2"/>
                </a:solidFill>
                <a:latin typeface="Times New Roman" panose="02020603050405020304" pitchFamily="18" charset="0"/>
                <a:cs typeface="Times New Roman" panose="02020603050405020304" pitchFamily="18" charset="0"/>
              </a:rPr>
              <a:t>Agriculture Skills</a:t>
            </a:r>
          </a:p>
          <a:p>
            <a:r>
              <a:rPr lang="en-US" sz="2400" dirty="0">
                <a:solidFill>
                  <a:schemeClr val="tx2"/>
                </a:solidFill>
                <a:latin typeface="Times New Roman" panose="02020603050405020304" pitchFamily="18" charset="0"/>
                <a:cs typeface="Times New Roman" panose="02020603050405020304" pitchFamily="18" charset="0"/>
              </a:rPr>
              <a:t>Mentorship (elders, employment skills)</a:t>
            </a:r>
          </a:p>
          <a:p>
            <a:r>
              <a:rPr lang="en-US" sz="2400" dirty="0">
                <a:solidFill>
                  <a:schemeClr val="tx2"/>
                </a:solidFill>
                <a:latin typeface="Times New Roman" panose="02020603050405020304" pitchFamily="18" charset="0"/>
                <a:cs typeface="Times New Roman" panose="02020603050405020304" pitchFamily="18" charset="0"/>
              </a:rPr>
              <a:t>Bursaries</a:t>
            </a:r>
          </a:p>
          <a:p>
            <a:r>
              <a:rPr lang="en-US" sz="2400" dirty="0">
                <a:solidFill>
                  <a:schemeClr val="tx2"/>
                </a:solidFill>
                <a:latin typeface="Times New Roman" panose="02020603050405020304" pitchFamily="18" charset="0"/>
                <a:cs typeface="Times New Roman" panose="02020603050405020304" pitchFamily="18" charset="0"/>
              </a:rPr>
              <a:t>University collaborations</a:t>
            </a:r>
          </a:p>
          <a:p>
            <a:pPr marL="0" indent="0">
              <a:buNone/>
            </a:pPr>
            <a:r>
              <a:rPr lang="en-US" dirty="0"/>
              <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50D4994-8F00-5A4D-BB44-ED589848FD24}" type="slidenum">
              <a:rPr lang="en-US" smtClean="0"/>
              <a:t>25</a:t>
            </a:fld>
            <a:endParaRPr lang="en-US" dirty="0"/>
          </a:p>
        </p:txBody>
      </p:sp>
    </p:spTree>
    <p:extLst>
      <p:ext uri="{BB962C8B-B14F-4D97-AF65-F5344CB8AC3E}">
        <p14:creationId xmlns:p14="http://schemas.microsoft.com/office/powerpoint/2010/main" val="76276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8"/>
            <a:ext cx="8149047" cy="1146174"/>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4. Philanthropy and Indigenous Communities</a:t>
            </a:r>
            <a:endParaRPr lang="en-US" sz="3200"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a:xfrm>
            <a:off x="838201" y="1690690"/>
            <a:ext cx="8149047" cy="4486273"/>
          </a:xfrm>
        </p:spPr>
        <p:txBody>
          <a:bodyPr>
            <a:normAutofit fontScale="92500" lnSpcReduction="20000"/>
          </a:bodyPr>
          <a:lstStyle/>
          <a:p>
            <a:pPr marL="0" indent="0">
              <a:lnSpc>
                <a:spcPct val="120000"/>
              </a:lnSpc>
              <a:buNone/>
            </a:pPr>
            <a:r>
              <a:rPr lang="en-US" sz="2600" b="1" dirty="0">
                <a:solidFill>
                  <a:schemeClr val="tx2"/>
                </a:solidFill>
                <a:latin typeface="Times New Roman" panose="02020603050405020304" pitchFamily="18" charset="0"/>
                <a:ea typeface="Times New Roman" charset="0"/>
                <a:cs typeface="Times New Roman" panose="02020603050405020304" pitchFamily="18" charset="0"/>
              </a:rPr>
              <a:t>Potential for New Charitable Infrastructure</a:t>
            </a: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There are opportunities for new Indigenous  charities of all kinds in First Nation and aboriginal communities. </a:t>
            </a:r>
          </a:p>
          <a:p>
            <a:pPr>
              <a:lnSpc>
                <a:spcPct val="120000"/>
              </a:lnSpc>
            </a:pPr>
            <a:endParaRPr lang="en-US" sz="2400" dirty="0">
              <a:solidFill>
                <a:schemeClr val="tx2"/>
              </a:solidFill>
              <a:latin typeface="Times New Roman" panose="02020603050405020304" pitchFamily="18" charset="0"/>
              <a:ea typeface="Times New Roman" charset="0"/>
              <a:cs typeface="Times New Roman" panose="02020603050405020304" pitchFamily="18" charset="0"/>
            </a:endParaRP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Local, regional, national</a:t>
            </a:r>
          </a:p>
          <a:p>
            <a:pPr>
              <a:lnSpc>
                <a:spcPct val="120000"/>
              </a:lnSpc>
            </a:pPr>
            <a:endParaRPr lang="en-US" sz="2400" dirty="0">
              <a:solidFill>
                <a:schemeClr val="tx2"/>
              </a:solidFill>
              <a:latin typeface="Times New Roman" panose="02020603050405020304" pitchFamily="18" charset="0"/>
              <a:ea typeface="Times New Roman" charset="0"/>
              <a:cs typeface="Times New Roman" panose="02020603050405020304" pitchFamily="18" charset="0"/>
            </a:endParaRP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Potential for smart design, synergies and efficiencies.</a:t>
            </a:r>
          </a:p>
          <a:p>
            <a:pPr>
              <a:lnSpc>
                <a:spcPct val="120000"/>
              </a:lnSpc>
            </a:pPr>
            <a:endParaRPr lang="en-US" sz="2400" dirty="0">
              <a:solidFill>
                <a:schemeClr val="tx2"/>
              </a:solidFill>
              <a:latin typeface="Times New Roman" panose="02020603050405020304" pitchFamily="18" charset="0"/>
              <a:ea typeface="Times New Roman" charset="0"/>
              <a:cs typeface="Times New Roman" panose="02020603050405020304" pitchFamily="18" charset="0"/>
            </a:endParaRP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Impact investment</a:t>
            </a:r>
            <a:r>
              <a:rPr lang="en-US" dirty="0">
                <a:solidFill>
                  <a:schemeClr val="tx2"/>
                </a:solidFill>
                <a:latin typeface="Times New Roman" panose="02020603050405020304" pitchFamily="18" charset="0"/>
                <a:ea typeface="Times New Roman" charset="0"/>
                <a:cs typeface="Times New Roman" panose="02020603050405020304" pitchFamily="18" charset="0"/>
              </a:rPr>
              <a:t>.</a:t>
            </a:r>
          </a:p>
          <a:p>
            <a:pPr marL="0" indent="0">
              <a:buNone/>
            </a:pPr>
            <a:r>
              <a:rPr lang="en-US" dirty="0"/>
              <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50D4994-8F00-5A4D-BB44-ED589848FD24}" type="slidenum">
              <a:rPr lang="en-US" smtClean="0"/>
              <a:t>26</a:t>
            </a:fld>
            <a:endParaRPr lang="en-US"/>
          </a:p>
        </p:txBody>
      </p:sp>
    </p:spTree>
    <p:extLst>
      <p:ext uri="{BB962C8B-B14F-4D97-AF65-F5344CB8AC3E}">
        <p14:creationId xmlns:p14="http://schemas.microsoft.com/office/powerpoint/2010/main" val="375914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4. Philanthropy and Indigenous Communities</a:t>
            </a:r>
            <a:endParaRPr lang="en-US" sz="3200" dirty="0">
              <a:solidFill>
                <a:schemeClr val="tx2"/>
              </a:solidFill>
              <a:latin typeface="Times New Roman" panose="02020603050405020304" pitchFamily="18" charset="0"/>
              <a:ea typeface="Times New Roman" charset="0"/>
              <a:cs typeface="Times New Roman" panose="02020603050405020304" pitchFamily="18" charset="0"/>
            </a:endParaRPr>
          </a:p>
        </p:txBody>
      </p:sp>
      <p:sp>
        <p:nvSpPr>
          <p:cNvPr id="3" name="Content Placeholder 2"/>
          <p:cNvSpPr>
            <a:spLocks noGrp="1"/>
          </p:cNvSpPr>
          <p:nvPr>
            <p:ph idx="1"/>
          </p:nvPr>
        </p:nvSpPr>
        <p:spPr>
          <a:xfrm>
            <a:off x="838201" y="1538344"/>
            <a:ext cx="8149047" cy="4638619"/>
          </a:xfrm>
        </p:spPr>
        <p:txBody>
          <a:bodyPr>
            <a:normAutofit/>
          </a:bodyPr>
          <a:lstStyle/>
          <a:p>
            <a:pPr marL="0" indent="0">
              <a:lnSpc>
                <a:spcPct val="100000"/>
              </a:lnSpc>
              <a:buNone/>
            </a:pPr>
            <a:r>
              <a:rPr lang="en-US" sz="2400" b="1" dirty="0">
                <a:solidFill>
                  <a:schemeClr val="tx2"/>
                </a:solidFill>
                <a:latin typeface="Times New Roman" panose="02020603050405020304" pitchFamily="18" charset="0"/>
                <a:ea typeface="Times New Roman" charset="0"/>
                <a:cs typeface="Times New Roman" panose="02020603050405020304" pitchFamily="18" charset="0"/>
              </a:rPr>
              <a:t>Looking ahead</a:t>
            </a:r>
          </a:p>
          <a:p>
            <a:pPr>
              <a:lnSpc>
                <a:spcPct val="10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All Bands &amp; other Indigenous government bodies as qualified </a:t>
            </a:r>
            <a:r>
              <a:rPr lang="en-US" sz="2400" dirty="0" err="1">
                <a:solidFill>
                  <a:schemeClr val="tx2"/>
                </a:solidFill>
                <a:latin typeface="Times New Roman" panose="02020603050405020304" pitchFamily="18" charset="0"/>
                <a:ea typeface="Times New Roman" charset="0"/>
                <a:cs typeface="Times New Roman" panose="02020603050405020304" pitchFamily="18" charset="0"/>
              </a:rPr>
              <a:t>donees</a:t>
            </a:r>
            <a:r>
              <a:rPr lang="en-US" sz="2400" dirty="0">
                <a:solidFill>
                  <a:schemeClr val="tx2"/>
                </a:solidFill>
                <a:latin typeface="Times New Roman" panose="02020603050405020304" pitchFamily="18" charset="0"/>
                <a:ea typeface="Times New Roman" charset="0"/>
                <a:cs typeface="Times New Roman" panose="02020603050405020304" pitchFamily="18" charset="0"/>
              </a:rPr>
              <a:t>.</a:t>
            </a:r>
          </a:p>
          <a:p>
            <a:pPr>
              <a:lnSpc>
                <a:spcPct val="15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More successful Indigenous charities of all kinds.</a:t>
            </a:r>
          </a:p>
          <a:p>
            <a:pPr>
              <a:lnSpc>
                <a:spcPct val="15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Stronger connections between the broader philanthropic community &amp; First Nations  – impact grant-making,  impact investment &amp; partnerships.  </a:t>
            </a:r>
          </a:p>
          <a:p>
            <a:pPr>
              <a:lnSpc>
                <a:spcPct val="15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Real progress with reconciliation. </a:t>
            </a:r>
          </a:p>
        </p:txBody>
      </p:sp>
      <p:sp>
        <p:nvSpPr>
          <p:cNvPr id="4" name="Slide Number Placeholder 3"/>
          <p:cNvSpPr>
            <a:spLocks noGrp="1"/>
          </p:cNvSpPr>
          <p:nvPr>
            <p:ph type="sldNum" sz="quarter" idx="12"/>
          </p:nvPr>
        </p:nvSpPr>
        <p:spPr/>
        <p:txBody>
          <a:bodyPr/>
          <a:lstStyle/>
          <a:p>
            <a:fld id="{B50D4994-8F00-5A4D-BB44-ED589848FD24}" type="slidenum">
              <a:rPr lang="en-US" smtClean="0"/>
              <a:t>27</a:t>
            </a:fld>
            <a:endParaRPr lang="en-US"/>
          </a:p>
        </p:txBody>
      </p:sp>
    </p:spTree>
    <p:extLst>
      <p:ext uri="{BB962C8B-B14F-4D97-AF65-F5344CB8AC3E}">
        <p14:creationId xmlns:p14="http://schemas.microsoft.com/office/powerpoint/2010/main" val="1900347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5. Charities working with non-charities</a:t>
            </a:r>
          </a:p>
        </p:txBody>
      </p:sp>
      <p:sp>
        <p:nvSpPr>
          <p:cNvPr id="3" name="Content Placeholder 2"/>
          <p:cNvSpPr>
            <a:spLocks noGrp="1"/>
          </p:cNvSpPr>
          <p:nvPr>
            <p:ph idx="1"/>
          </p:nvPr>
        </p:nvSpPr>
        <p:spPr>
          <a:xfrm>
            <a:off x="838201" y="1484555"/>
            <a:ext cx="8413375" cy="4692408"/>
          </a:xfrm>
        </p:spPr>
        <p:txBody>
          <a:bodyPr>
            <a:normAutofit/>
          </a:bodyPr>
          <a:lstStyle/>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A challenging issue recently improved. </a:t>
            </a: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Prior to 2022, registered charities could not make grants to non-profit organizations or other non-qualified </a:t>
            </a:r>
            <a:r>
              <a:rPr lang="en-US" sz="2400" dirty="0" err="1">
                <a:solidFill>
                  <a:schemeClr val="tx2"/>
                </a:solidFill>
                <a:latin typeface="Times New Roman" panose="02020603050405020304" pitchFamily="18" charset="0"/>
                <a:ea typeface="Times New Roman" charset="0"/>
                <a:cs typeface="Times New Roman" panose="02020603050405020304" pitchFamily="18" charset="0"/>
              </a:rPr>
              <a:t>donees</a:t>
            </a:r>
            <a:r>
              <a:rPr lang="en-US" sz="2400" dirty="0">
                <a:solidFill>
                  <a:schemeClr val="tx2"/>
                </a:solidFill>
                <a:latin typeface="Times New Roman" panose="02020603050405020304" pitchFamily="18" charset="0"/>
                <a:ea typeface="Times New Roman" charset="0"/>
                <a:cs typeface="Times New Roman" panose="02020603050405020304" pitchFamily="18" charset="0"/>
              </a:rPr>
              <a:t>.</a:t>
            </a: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Charities could do their own charitable activities (board, staff, volunteers) </a:t>
            </a:r>
            <a:r>
              <a:rPr lang="en-US" sz="2400" b="1" dirty="0">
                <a:solidFill>
                  <a:schemeClr val="tx2"/>
                </a:solidFill>
                <a:latin typeface="Times New Roman" panose="02020603050405020304" pitchFamily="18" charset="0"/>
                <a:ea typeface="Times New Roman" charset="0"/>
                <a:cs typeface="Times New Roman" panose="02020603050405020304" pitchFamily="18" charset="0"/>
              </a:rPr>
              <a:t>or</a:t>
            </a:r>
            <a:r>
              <a:rPr lang="en-US" sz="2400" dirty="0">
                <a:solidFill>
                  <a:schemeClr val="tx2"/>
                </a:solidFill>
                <a:latin typeface="Times New Roman" panose="02020603050405020304" pitchFamily="18" charset="0"/>
                <a:ea typeface="Times New Roman" charset="0"/>
                <a:cs typeface="Times New Roman" panose="02020603050405020304" pitchFamily="18" charset="0"/>
              </a:rPr>
              <a:t> they could contract others (non-profits, for profits, individuals) to work as contractors or agents under the tight “direction and control” of charity. </a:t>
            </a:r>
          </a:p>
          <a:p>
            <a:pPr>
              <a:lnSpc>
                <a:spcPct val="120000"/>
              </a:lnSpc>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Changes to the </a:t>
            </a:r>
            <a:r>
              <a:rPr lang="en-US" sz="2400" i="1" dirty="0">
                <a:solidFill>
                  <a:schemeClr val="tx2"/>
                </a:solidFill>
                <a:latin typeface="Times New Roman" panose="02020603050405020304" pitchFamily="18" charset="0"/>
                <a:ea typeface="Times New Roman" charset="0"/>
                <a:cs typeface="Times New Roman" panose="02020603050405020304" pitchFamily="18" charset="0"/>
              </a:rPr>
              <a:t>Income Tax Act </a:t>
            </a:r>
            <a:r>
              <a:rPr lang="en-US" sz="2400" dirty="0">
                <a:solidFill>
                  <a:schemeClr val="tx2"/>
                </a:solidFill>
                <a:latin typeface="Times New Roman" panose="02020603050405020304" pitchFamily="18" charset="0"/>
                <a:ea typeface="Times New Roman" charset="0"/>
                <a:cs typeface="Times New Roman" panose="02020603050405020304" pitchFamily="18" charset="0"/>
              </a:rPr>
              <a:t>in 2022 now allow amore flexible option – “qualifying disbursements”. </a:t>
            </a: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28</a:t>
            </a:fld>
            <a:endParaRPr lang="en-US"/>
          </a:p>
        </p:txBody>
      </p:sp>
    </p:spTree>
    <p:extLst>
      <p:ext uri="{BB962C8B-B14F-4D97-AF65-F5344CB8AC3E}">
        <p14:creationId xmlns:p14="http://schemas.microsoft.com/office/powerpoint/2010/main" val="420299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5. Charities working with non-charities</a:t>
            </a:r>
          </a:p>
        </p:txBody>
      </p:sp>
      <p:sp>
        <p:nvSpPr>
          <p:cNvPr id="3" name="Content Placeholder 2"/>
          <p:cNvSpPr>
            <a:spLocks noGrp="1"/>
          </p:cNvSpPr>
          <p:nvPr>
            <p:ph idx="1"/>
          </p:nvPr>
        </p:nvSpPr>
        <p:spPr>
          <a:xfrm>
            <a:off x="838201" y="1527586"/>
            <a:ext cx="8149047" cy="4649377"/>
          </a:xfrm>
        </p:spPr>
        <p:txBody>
          <a:bodyPr>
            <a:normAutofit lnSpcReduction="10000"/>
          </a:bodyPr>
          <a:lstStyle/>
          <a:p>
            <a:pPr marL="0" indent="0">
              <a:lnSpc>
                <a:spcPct val="120000"/>
              </a:lnSpc>
              <a:buNone/>
            </a:pPr>
            <a:r>
              <a:rPr lang="en-US" sz="2600" b="1" dirty="0">
                <a:solidFill>
                  <a:schemeClr val="tx2"/>
                </a:solidFill>
                <a:latin typeface="Times New Roman" panose="02020603050405020304" pitchFamily="18" charset="0"/>
                <a:ea typeface="Times New Roman" charset="0"/>
                <a:cs typeface="Times New Roman" panose="02020603050405020304" pitchFamily="18" charset="0"/>
              </a:rPr>
              <a:t>2022 changes: 2 new terms: </a:t>
            </a:r>
          </a:p>
          <a:p>
            <a:pPr marL="457200" indent="-457200">
              <a:lnSpc>
                <a:spcPct val="120000"/>
              </a:lnSpc>
              <a:buAutoNum type="arabicPeriod"/>
            </a:pPr>
            <a:r>
              <a:rPr lang="en-CA" sz="2400" dirty="0">
                <a:solidFill>
                  <a:schemeClr val="tx2"/>
                </a:solidFill>
                <a:latin typeface="Times New Roman" panose="02020603050405020304" pitchFamily="18" charset="0"/>
                <a:cs typeface="Times New Roman" panose="02020603050405020304" pitchFamily="18" charset="0"/>
              </a:rPr>
              <a:t>A </a:t>
            </a:r>
            <a:r>
              <a:rPr lang="en-CA" sz="2400" b="1" u="sng" dirty="0">
                <a:solidFill>
                  <a:schemeClr val="tx2"/>
                </a:solidFill>
                <a:latin typeface="Times New Roman" panose="02020603050405020304" pitchFamily="18" charset="0"/>
                <a:cs typeface="Times New Roman" panose="02020603050405020304" pitchFamily="18" charset="0"/>
              </a:rPr>
              <a:t>grantee organization</a:t>
            </a:r>
            <a:r>
              <a:rPr lang="en-CA" sz="2400" u="sng" dirty="0">
                <a:solidFill>
                  <a:schemeClr val="tx2"/>
                </a:solidFill>
                <a:latin typeface="Times New Roman" panose="02020603050405020304" pitchFamily="18" charset="0"/>
                <a:cs typeface="Times New Roman" panose="02020603050405020304" pitchFamily="18" charset="0"/>
              </a:rPr>
              <a:t> </a:t>
            </a:r>
            <a:r>
              <a:rPr lang="en-CA" sz="2400" dirty="0">
                <a:solidFill>
                  <a:schemeClr val="tx2"/>
                </a:solidFill>
                <a:latin typeface="Times New Roman" panose="02020603050405020304" pitchFamily="18" charset="0"/>
                <a:cs typeface="Times New Roman" panose="02020603050405020304" pitchFamily="18" charset="0"/>
              </a:rPr>
              <a:t>includes “a person, club, society, association or organization or prescribed entity, but does not include a qualified </a:t>
            </a:r>
            <a:r>
              <a:rPr lang="en-CA" sz="2400" dirty="0" err="1">
                <a:solidFill>
                  <a:schemeClr val="tx2"/>
                </a:solidFill>
                <a:latin typeface="Times New Roman" panose="02020603050405020304" pitchFamily="18" charset="0"/>
                <a:cs typeface="Times New Roman" panose="02020603050405020304" pitchFamily="18" charset="0"/>
              </a:rPr>
              <a:t>donee</a:t>
            </a:r>
            <a:r>
              <a:rPr lang="en-CA" sz="2400" dirty="0">
                <a:solidFill>
                  <a:schemeClr val="tx2"/>
                </a:solidFill>
                <a:latin typeface="Times New Roman" panose="02020603050405020304" pitchFamily="18" charset="0"/>
                <a:cs typeface="Times New Roman" panose="02020603050405020304" pitchFamily="18" charset="0"/>
              </a:rPr>
              <a:t>.”</a:t>
            </a:r>
          </a:p>
          <a:p>
            <a:pPr marL="0" indent="0">
              <a:buNone/>
            </a:pPr>
            <a:r>
              <a:rPr lang="en-CA" sz="2400" dirty="0">
                <a:solidFill>
                  <a:schemeClr val="tx2"/>
                </a:solidFill>
                <a:latin typeface="Times New Roman" panose="02020603050405020304" pitchFamily="18" charset="0"/>
                <a:cs typeface="Times New Roman" panose="02020603050405020304" pitchFamily="18" charset="0"/>
              </a:rPr>
              <a:t>2. A </a:t>
            </a:r>
            <a:r>
              <a:rPr lang="en-CA" sz="2400" b="1" u="sng" dirty="0">
                <a:solidFill>
                  <a:schemeClr val="tx2"/>
                </a:solidFill>
                <a:latin typeface="Times New Roman" panose="02020603050405020304" pitchFamily="18" charset="0"/>
                <a:cs typeface="Times New Roman" panose="02020603050405020304" pitchFamily="18" charset="0"/>
              </a:rPr>
              <a:t>qualifying disbursement</a:t>
            </a:r>
            <a:r>
              <a:rPr lang="en-CA" sz="2400" u="sng" dirty="0">
                <a:solidFill>
                  <a:schemeClr val="tx2"/>
                </a:solidFill>
                <a:latin typeface="Times New Roman" panose="02020603050405020304" pitchFamily="18" charset="0"/>
                <a:cs typeface="Times New Roman" panose="02020603050405020304" pitchFamily="18" charset="0"/>
              </a:rPr>
              <a:t> </a:t>
            </a:r>
            <a:r>
              <a:rPr lang="en-CA" sz="2400" dirty="0">
                <a:solidFill>
                  <a:schemeClr val="tx2"/>
                </a:solidFill>
                <a:latin typeface="Times New Roman" panose="02020603050405020304" pitchFamily="18" charset="0"/>
                <a:cs typeface="Times New Roman" panose="02020603050405020304" pitchFamily="18" charset="0"/>
              </a:rPr>
              <a:t>includes a “gift to a qualified </a:t>
            </a:r>
            <a:r>
              <a:rPr lang="en-CA" sz="2400" dirty="0" err="1">
                <a:solidFill>
                  <a:schemeClr val="tx2"/>
                </a:solidFill>
                <a:latin typeface="Times New Roman" panose="02020603050405020304" pitchFamily="18" charset="0"/>
                <a:cs typeface="Times New Roman" panose="02020603050405020304" pitchFamily="18" charset="0"/>
              </a:rPr>
              <a:t>donee</a:t>
            </a:r>
            <a:r>
              <a:rPr lang="en-CA" sz="2400" dirty="0">
                <a:solidFill>
                  <a:schemeClr val="tx2"/>
                </a:solidFill>
                <a:latin typeface="Times New Roman" panose="02020603050405020304" pitchFamily="18" charset="0"/>
                <a:cs typeface="Times New Roman" panose="02020603050405020304" pitchFamily="18" charset="0"/>
              </a:rPr>
              <a:t>” and also by making resources available, to a grantee organization if</a:t>
            </a:r>
          </a:p>
          <a:p>
            <a:pPr marL="0" indent="0">
              <a:buNone/>
            </a:pPr>
            <a:r>
              <a:rPr lang="en-CA" sz="2400" dirty="0">
                <a:solidFill>
                  <a:schemeClr val="tx2"/>
                </a:solidFill>
                <a:latin typeface="Times New Roman" panose="02020603050405020304" pitchFamily="18" charset="0"/>
                <a:cs typeface="Times New Roman" panose="02020603050405020304" pitchFamily="18" charset="0"/>
              </a:rPr>
              <a:t>(</a:t>
            </a:r>
            <a:r>
              <a:rPr lang="en-CA" sz="2400" dirty="0" err="1">
                <a:solidFill>
                  <a:schemeClr val="tx2"/>
                </a:solidFill>
                <a:latin typeface="Times New Roman" panose="02020603050405020304" pitchFamily="18" charset="0"/>
                <a:cs typeface="Times New Roman" panose="02020603050405020304" pitchFamily="18" charset="0"/>
              </a:rPr>
              <a:t>i</a:t>
            </a:r>
            <a:r>
              <a:rPr lang="en-CA" sz="2400" dirty="0">
                <a:solidFill>
                  <a:schemeClr val="tx2"/>
                </a:solidFill>
                <a:latin typeface="Times New Roman" panose="02020603050405020304" pitchFamily="18" charset="0"/>
                <a:cs typeface="Times New Roman" panose="02020603050405020304" pitchFamily="18" charset="0"/>
              </a:rPr>
              <a:t>) the disbursement is in furtherance of a charitable purpose of the charity,</a:t>
            </a:r>
          </a:p>
          <a:p>
            <a:pPr marL="0" indent="0">
              <a:buNone/>
            </a:pPr>
            <a:r>
              <a:rPr lang="en-CA" sz="2400" dirty="0">
                <a:solidFill>
                  <a:schemeClr val="tx2"/>
                </a:solidFill>
                <a:latin typeface="Times New Roman" panose="02020603050405020304" pitchFamily="18" charset="0"/>
                <a:cs typeface="Times New Roman" panose="02020603050405020304" pitchFamily="18" charset="0"/>
              </a:rPr>
              <a:t>(ii) the charity ensures that the disbursement is </a:t>
            </a:r>
            <a:r>
              <a:rPr lang="en-CA" sz="2400" b="1" dirty="0">
                <a:solidFill>
                  <a:schemeClr val="tx2"/>
                </a:solidFill>
                <a:latin typeface="Times New Roman" panose="02020603050405020304" pitchFamily="18" charset="0"/>
                <a:cs typeface="Times New Roman" panose="02020603050405020304" pitchFamily="18" charset="0"/>
              </a:rPr>
              <a:t>exclusively applied to charitable activities in furtherance of a charitable purpose of the charity</a:t>
            </a:r>
            <a:r>
              <a:rPr lang="en-CA" sz="2400" dirty="0">
                <a:solidFill>
                  <a:schemeClr val="tx2"/>
                </a:solidFill>
                <a:latin typeface="Times New Roman" panose="02020603050405020304" pitchFamily="18" charset="0"/>
                <a:cs typeface="Times New Roman" panose="02020603050405020304" pitchFamily="18" charset="0"/>
              </a:rPr>
              <a:t>, and</a:t>
            </a:r>
          </a:p>
          <a:p>
            <a:pPr marL="457200" indent="-457200">
              <a:lnSpc>
                <a:spcPct val="120000"/>
              </a:lnSpc>
              <a:buAutoNum type="arabicPeriod"/>
            </a:pPr>
            <a:endParaRPr lang="en-CA" sz="2400" dirty="0">
              <a:latin typeface="Times New Roman" panose="02020603050405020304" pitchFamily="18" charset="0"/>
              <a:cs typeface="Times New Roman" panose="02020603050405020304" pitchFamily="18" charset="0"/>
            </a:endParaRPr>
          </a:p>
          <a:p>
            <a:pPr marL="0" indent="0">
              <a:lnSpc>
                <a:spcPct val="120000"/>
              </a:lnSpc>
              <a:buNone/>
            </a:pPr>
            <a:endParaRPr lang="en-US" dirty="0">
              <a:ea typeface="Times New Roman" charset="0"/>
              <a:cs typeface="Times New Roman" charset="0"/>
            </a:endParaRPr>
          </a:p>
          <a:p>
            <a:pPr marL="0" indent="0">
              <a:lnSpc>
                <a:spcPct val="120000"/>
              </a:lnSpc>
              <a:buNone/>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29</a:t>
            </a:fld>
            <a:endParaRPr lang="en-US"/>
          </a:p>
        </p:txBody>
      </p:sp>
    </p:spTree>
    <p:extLst>
      <p:ext uri="{BB962C8B-B14F-4D97-AF65-F5344CB8AC3E}">
        <p14:creationId xmlns:p14="http://schemas.microsoft.com/office/powerpoint/2010/main" val="424683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C01A-69B1-7074-C5D4-F9387F40998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Themes</a:t>
            </a:r>
          </a:p>
        </p:txBody>
      </p:sp>
      <p:sp>
        <p:nvSpPr>
          <p:cNvPr id="3" name="Content Placeholder 2">
            <a:extLst>
              <a:ext uri="{FF2B5EF4-FFF2-40B4-BE49-F238E27FC236}">
                <a16:creationId xmlns:a16="http://schemas.microsoft.com/office/drawing/2014/main" id="{DBC5F85A-AB8C-85F7-096F-8735EBC7860E}"/>
              </a:ext>
            </a:extLst>
          </p:cNvPr>
          <p:cNvSpPr>
            <a:spLocks noGrp="1"/>
          </p:cNvSpPr>
          <p:nvPr>
            <p:ph idx="1"/>
          </p:nvPr>
        </p:nvSpPr>
        <p:spPr>
          <a:xfrm>
            <a:off x="838201" y="1452282"/>
            <a:ext cx="8149047" cy="4724681"/>
          </a:xfrm>
        </p:spPr>
        <p:txBody>
          <a:bodyPr>
            <a:normAutofit fontScale="92500" lnSpcReduction="20000"/>
          </a:bodyPr>
          <a:lstStyle/>
          <a:p>
            <a:pPr marL="0" indent="0">
              <a:buNone/>
            </a:pP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CA" sz="3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t>
            </a:r>
            <a:r>
              <a:rPr lang="en-CA" sz="33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aintaining a charity</a:t>
            </a:r>
          </a:p>
          <a:p>
            <a:pPr marL="0" indent="0">
              <a:buNone/>
            </a:pP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CA" sz="3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7</a:t>
            </a:r>
            <a:r>
              <a:rPr lang="en-CA" sz="33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Tax receipts</a:t>
            </a: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CA" sz="3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CA" sz="3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8</a:t>
            </a:r>
            <a:r>
              <a:rPr lang="en-CA" sz="33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Charities and advocacy</a:t>
            </a: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CA" sz="33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CA" sz="3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9</a:t>
            </a:r>
            <a:r>
              <a:rPr lang="en-CA" sz="33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Charities and business activity</a:t>
            </a:r>
          </a:p>
          <a:p>
            <a:pPr marL="0" indent="0">
              <a:buNone/>
            </a:pPr>
            <a:endParaRPr lang="en-CA" sz="3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CA" sz="3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10. Governance highlights</a:t>
            </a:r>
            <a:endParaRPr lang="en-CA" sz="33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0294CD0-B0A4-3F08-4A8D-6BF1632BF829}"/>
              </a:ext>
            </a:extLst>
          </p:cNvPr>
          <p:cNvSpPr>
            <a:spLocks noGrp="1"/>
          </p:cNvSpPr>
          <p:nvPr>
            <p:ph type="sldNum" sz="quarter" idx="12"/>
          </p:nvPr>
        </p:nvSpPr>
        <p:spPr/>
        <p:txBody>
          <a:bodyPr/>
          <a:lstStyle/>
          <a:p>
            <a:fld id="{B50D4994-8F00-5A4D-BB44-ED589848FD24}" type="slidenum">
              <a:rPr lang="en-US" smtClean="0"/>
              <a:t>3</a:t>
            </a:fld>
            <a:endParaRPr lang="en-US"/>
          </a:p>
        </p:txBody>
      </p:sp>
    </p:spTree>
    <p:extLst>
      <p:ext uri="{BB962C8B-B14F-4D97-AF65-F5344CB8AC3E}">
        <p14:creationId xmlns:p14="http://schemas.microsoft.com/office/powerpoint/2010/main" val="3648927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5. Charities working with non-charities</a:t>
            </a:r>
          </a:p>
        </p:txBody>
      </p:sp>
      <p:sp>
        <p:nvSpPr>
          <p:cNvPr id="3" name="Content Placeholder 2"/>
          <p:cNvSpPr>
            <a:spLocks noGrp="1"/>
          </p:cNvSpPr>
          <p:nvPr>
            <p:ph idx="1"/>
          </p:nvPr>
        </p:nvSpPr>
        <p:spPr>
          <a:xfrm>
            <a:off x="838201" y="1527586"/>
            <a:ext cx="8149047" cy="4649377"/>
          </a:xfrm>
        </p:spPr>
        <p:txBody>
          <a:bodyPr>
            <a:normAutofit/>
          </a:bodyPr>
          <a:lstStyle/>
          <a:p>
            <a:pPr marL="0" indent="0">
              <a:lnSpc>
                <a:spcPct val="120000"/>
              </a:lnSpc>
              <a:buNone/>
            </a:pPr>
            <a:r>
              <a:rPr lang="en-US" sz="2600" b="1" dirty="0">
                <a:solidFill>
                  <a:schemeClr val="tx2"/>
                </a:solidFill>
                <a:latin typeface="Times New Roman" panose="02020603050405020304" pitchFamily="18" charset="0"/>
                <a:ea typeface="Times New Roman" charset="0"/>
                <a:cs typeface="Times New Roman" panose="02020603050405020304" pitchFamily="18" charset="0"/>
              </a:rPr>
              <a:t>2022 changes: 2 new terms – “qualifying disbursement”: </a:t>
            </a:r>
          </a:p>
          <a:p>
            <a:pPr marL="0" indent="0">
              <a:buNone/>
            </a:pPr>
            <a:r>
              <a:rPr lang="en-CA" sz="2400" dirty="0">
                <a:solidFill>
                  <a:schemeClr val="tx2"/>
                </a:solidFill>
                <a:latin typeface="Times New Roman" panose="02020603050405020304" pitchFamily="18" charset="0"/>
                <a:cs typeface="Times New Roman" panose="02020603050405020304" pitchFamily="18" charset="0"/>
              </a:rPr>
              <a:t>iii) the charity </a:t>
            </a:r>
            <a:r>
              <a:rPr lang="en-CA" sz="2400" b="1" dirty="0">
                <a:solidFill>
                  <a:schemeClr val="tx2"/>
                </a:solidFill>
                <a:latin typeface="Times New Roman" panose="02020603050405020304" pitchFamily="18" charset="0"/>
                <a:cs typeface="Times New Roman" panose="02020603050405020304" pitchFamily="18" charset="0"/>
              </a:rPr>
              <a:t>maintains documentation</a:t>
            </a:r>
            <a:r>
              <a:rPr lang="en-CA" sz="2400" dirty="0">
                <a:solidFill>
                  <a:schemeClr val="tx2"/>
                </a:solidFill>
                <a:latin typeface="Times New Roman" panose="02020603050405020304" pitchFamily="18" charset="0"/>
                <a:cs typeface="Times New Roman" panose="02020603050405020304" pitchFamily="18" charset="0"/>
              </a:rPr>
              <a:t> sufficient to demonstrate</a:t>
            </a:r>
          </a:p>
          <a:p>
            <a:pPr marL="0" lvl="0" indent="0">
              <a:buNone/>
            </a:pPr>
            <a:r>
              <a:rPr lang="en-CA" sz="2400" dirty="0">
                <a:solidFill>
                  <a:schemeClr val="tx2"/>
                </a:solidFill>
                <a:latin typeface="Times New Roman" panose="02020603050405020304" pitchFamily="18" charset="0"/>
                <a:cs typeface="Times New Roman" panose="02020603050405020304" pitchFamily="18" charset="0"/>
              </a:rPr>
              <a:t> (A) the </a:t>
            </a:r>
            <a:r>
              <a:rPr lang="en-CA" sz="2400" b="1" dirty="0">
                <a:solidFill>
                  <a:schemeClr val="tx2"/>
                </a:solidFill>
                <a:latin typeface="Times New Roman" panose="02020603050405020304" pitchFamily="18" charset="0"/>
                <a:cs typeface="Times New Roman" panose="02020603050405020304" pitchFamily="18" charset="0"/>
              </a:rPr>
              <a:t>purpose for which the disbursement is made</a:t>
            </a:r>
            <a:r>
              <a:rPr lang="en-CA" sz="2400" dirty="0">
                <a:solidFill>
                  <a:schemeClr val="tx2"/>
                </a:solidFill>
                <a:latin typeface="Times New Roman" panose="02020603050405020304" pitchFamily="18" charset="0"/>
                <a:cs typeface="Times New Roman" panose="02020603050405020304" pitchFamily="18" charset="0"/>
              </a:rPr>
              <a:t> and</a:t>
            </a:r>
          </a:p>
          <a:p>
            <a:pPr marL="0" lvl="0" indent="0">
              <a:buNone/>
            </a:pPr>
            <a:r>
              <a:rPr lang="en-CA" sz="2400" dirty="0">
                <a:solidFill>
                  <a:schemeClr val="tx2"/>
                </a:solidFill>
                <a:latin typeface="Times New Roman" panose="02020603050405020304" pitchFamily="18" charset="0"/>
                <a:cs typeface="Times New Roman" panose="02020603050405020304" pitchFamily="18" charset="0"/>
              </a:rPr>
              <a:t> (B) that the disbursement is </a:t>
            </a:r>
            <a:r>
              <a:rPr lang="en-CA" sz="2400" b="1" dirty="0">
                <a:solidFill>
                  <a:schemeClr val="tx2"/>
                </a:solidFill>
                <a:latin typeface="Times New Roman" panose="02020603050405020304" pitchFamily="18" charset="0"/>
                <a:cs typeface="Times New Roman" panose="02020603050405020304" pitchFamily="18" charset="0"/>
              </a:rPr>
              <a:t>exclusively applied by the grantee organization to charitable activities in furtherance of a charitable purpose of the charity.</a:t>
            </a:r>
            <a:endParaRPr lang="en-CA" sz="2400" dirty="0">
              <a:solidFill>
                <a:schemeClr val="tx2"/>
              </a:solidFill>
              <a:latin typeface="Times New Roman" panose="02020603050405020304" pitchFamily="18" charset="0"/>
              <a:cs typeface="Times New Roman" panose="02020603050405020304" pitchFamily="18" charset="0"/>
            </a:endParaRPr>
          </a:p>
          <a:p>
            <a:pPr marL="457200" indent="-457200">
              <a:lnSpc>
                <a:spcPct val="120000"/>
              </a:lnSpc>
              <a:buAutoNum type="arabicPeriod"/>
            </a:pPr>
            <a:endParaRPr lang="en-CA" sz="2400" dirty="0">
              <a:latin typeface="Times New Roman" panose="02020603050405020304" pitchFamily="18" charset="0"/>
              <a:cs typeface="Times New Roman" panose="02020603050405020304" pitchFamily="18" charset="0"/>
            </a:endParaRPr>
          </a:p>
          <a:p>
            <a:pPr marL="0" indent="0">
              <a:lnSpc>
                <a:spcPct val="120000"/>
              </a:lnSpc>
              <a:buNone/>
            </a:pPr>
            <a:endParaRPr lang="en-US" dirty="0">
              <a:ea typeface="Times New Roman" charset="0"/>
              <a:cs typeface="Times New Roman" charset="0"/>
            </a:endParaRPr>
          </a:p>
          <a:p>
            <a:pPr marL="0" indent="0">
              <a:lnSpc>
                <a:spcPct val="120000"/>
              </a:lnSpc>
              <a:buNone/>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30</a:t>
            </a:fld>
            <a:endParaRPr lang="en-US"/>
          </a:p>
        </p:txBody>
      </p:sp>
    </p:spTree>
    <p:extLst>
      <p:ext uri="{BB962C8B-B14F-4D97-AF65-F5344CB8AC3E}">
        <p14:creationId xmlns:p14="http://schemas.microsoft.com/office/powerpoint/2010/main" val="3770218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5. Charities working with non-charities</a:t>
            </a:r>
          </a:p>
        </p:txBody>
      </p:sp>
      <p:sp>
        <p:nvSpPr>
          <p:cNvPr id="3" name="Content Placeholder 2"/>
          <p:cNvSpPr>
            <a:spLocks noGrp="1"/>
          </p:cNvSpPr>
          <p:nvPr>
            <p:ph idx="1"/>
          </p:nvPr>
        </p:nvSpPr>
        <p:spPr>
          <a:xfrm>
            <a:off x="838201" y="1527586"/>
            <a:ext cx="8149047" cy="4649377"/>
          </a:xfrm>
        </p:spPr>
        <p:txBody>
          <a:bodyPr>
            <a:normAutofit/>
          </a:bodyPr>
          <a:lstStyle/>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CRA’s draft policy guidance said charities should:</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 do a risk assessment</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 complete a due diligence review of the grantee</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 create a written agreement with the grantee</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 include a written description of the activities to be performed</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 include monitoring and reporting requirements</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 include a fund transfer schedule</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 track funds separately </a:t>
            </a:r>
          </a:p>
          <a:p>
            <a:pPr marL="0" indent="0">
              <a:lnSpc>
                <a:spcPct val="120000"/>
              </a:lnSpc>
              <a:buNone/>
            </a:pPr>
            <a:endParaRPr lang="en-CA" sz="2400" dirty="0">
              <a:latin typeface="Times New Roman" panose="02020603050405020304" pitchFamily="18" charset="0"/>
              <a:cs typeface="Times New Roman" panose="02020603050405020304" pitchFamily="18" charset="0"/>
            </a:endParaRPr>
          </a:p>
          <a:p>
            <a:pPr marL="0" indent="0">
              <a:lnSpc>
                <a:spcPct val="120000"/>
              </a:lnSpc>
              <a:buNone/>
            </a:pPr>
            <a:endParaRPr lang="en-CA" sz="2400" dirty="0">
              <a:latin typeface="Times New Roman" panose="02020603050405020304" pitchFamily="18" charset="0"/>
              <a:cs typeface="Times New Roman" panose="02020603050405020304" pitchFamily="18" charset="0"/>
            </a:endParaRPr>
          </a:p>
          <a:p>
            <a:pPr marL="0" indent="0">
              <a:lnSpc>
                <a:spcPct val="120000"/>
              </a:lnSpc>
              <a:buNone/>
            </a:pPr>
            <a:endParaRPr lang="en-US" dirty="0">
              <a:ea typeface="Times New Roman" charset="0"/>
              <a:cs typeface="Times New Roman" charset="0"/>
            </a:endParaRPr>
          </a:p>
          <a:p>
            <a:pPr marL="0" indent="0">
              <a:lnSpc>
                <a:spcPct val="120000"/>
              </a:lnSpc>
              <a:buNone/>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31</a:t>
            </a:fld>
            <a:endParaRPr lang="en-US"/>
          </a:p>
        </p:txBody>
      </p:sp>
    </p:spTree>
    <p:extLst>
      <p:ext uri="{BB962C8B-B14F-4D97-AF65-F5344CB8AC3E}">
        <p14:creationId xmlns:p14="http://schemas.microsoft.com/office/powerpoint/2010/main" val="393997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5. Charities working with non-charities</a:t>
            </a:r>
          </a:p>
        </p:txBody>
      </p:sp>
      <p:sp>
        <p:nvSpPr>
          <p:cNvPr id="3" name="Content Placeholder 2"/>
          <p:cNvSpPr>
            <a:spLocks noGrp="1"/>
          </p:cNvSpPr>
          <p:nvPr>
            <p:ph idx="1"/>
          </p:nvPr>
        </p:nvSpPr>
        <p:spPr>
          <a:xfrm>
            <a:off x="838201" y="1452282"/>
            <a:ext cx="8149047" cy="4724681"/>
          </a:xfrm>
        </p:spPr>
        <p:txBody>
          <a:bodyPr>
            <a:normAutofit fontScale="92500" lnSpcReduction="10000"/>
          </a:bodyPr>
          <a:lstStyle/>
          <a:p>
            <a:pPr marL="0" indent="0">
              <a:lnSpc>
                <a:spcPct val="120000"/>
              </a:lnSpc>
              <a:buNone/>
            </a:pPr>
            <a:r>
              <a:rPr lang="en-US" sz="2600" b="1" dirty="0">
                <a:solidFill>
                  <a:schemeClr val="tx2"/>
                </a:solidFill>
                <a:latin typeface="Times New Roman" panose="02020603050405020304" pitchFamily="18" charset="0"/>
                <a:ea typeface="Times New Roman" charset="0"/>
                <a:cs typeface="Times New Roman" panose="02020603050405020304" pitchFamily="18" charset="0"/>
              </a:rPr>
              <a:t>2022 changes - summary: </a:t>
            </a:r>
          </a:p>
          <a:p>
            <a:pPr marL="514350" indent="-514350">
              <a:buAutoNum type="arabicPeriod"/>
            </a:pPr>
            <a:r>
              <a:rPr lang="en-US" sz="2800" dirty="0">
                <a:solidFill>
                  <a:schemeClr val="tx2"/>
                </a:solidFill>
                <a:latin typeface="Times New Roman" panose="02020603050405020304" pitchFamily="18" charset="0"/>
                <a:cs typeface="Times New Roman" panose="02020603050405020304" pitchFamily="18" charset="0"/>
              </a:rPr>
              <a:t>The “own activities” and “direction &amp; control” requirements have not been replaced. The “grantee organization” and “qualifying disbursement” provisions are a new option for charities to work with non-charities.</a:t>
            </a:r>
          </a:p>
          <a:p>
            <a:pPr marL="514350" indent="-514350">
              <a:buAutoNum type="arabicPeriod"/>
            </a:pPr>
            <a:r>
              <a:rPr lang="en-US" sz="2800" dirty="0">
                <a:solidFill>
                  <a:schemeClr val="tx2"/>
                </a:solidFill>
                <a:latin typeface="Times New Roman" panose="02020603050405020304" pitchFamily="18" charset="0"/>
                <a:cs typeface="Times New Roman" panose="02020603050405020304" pitchFamily="18" charset="0"/>
              </a:rPr>
              <a:t> Charitable foundations cannot now simply make grants to non-profit organizations as if they are charities. </a:t>
            </a:r>
          </a:p>
          <a:p>
            <a:pPr marL="514350" indent="-514350">
              <a:buAutoNum type="arabicPeriod"/>
            </a:pPr>
            <a:r>
              <a:rPr lang="en-US" sz="2800" dirty="0">
                <a:solidFill>
                  <a:schemeClr val="tx2"/>
                </a:solidFill>
                <a:latin typeface="Times New Roman" panose="02020603050405020304" pitchFamily="18" charset="0"/>
                <a:cs typeface="Times New Roman" panose="02020603050405020304" pitchFamily="18" charset="0"/>
              </a:rPr>
              <a:t>The purposes words of charities are critically important. </a:t>
            </a:r>
          </a:p>
          <a:p>
            <a:pPr marL="514350" indent="-514350">
              <a:buAutoNum type="arabicPeriod"/>
            </a:pPr>
            <a:r>
              <a:rPr lang="en-US" sz="2800" dirty="0">
                <a:solidFill>
                  <a:schemeClr val="tx2"/>
                </a:solidFill>
                <a:latin typeface="Times New Roman" panose="02020603050405020304" pitchFamily="18" charset="0"/>
                <a:cs typeface="Times New Roman" panose="02020603050405020304" pitchFamily="18" charset="0"/>
              </a:rPr>
              <a:t>Charities will need to continue to take care in their work with non-charities. </a:t>
            </a:r>
          </a:p>
          <a:p>
            <a:pPr marL="514350" indent="-514350">
              <a:buAutoNum type="arabicPeriod"/>
            </a:pPr>
            <a:r>
              <a:rPr lang="en-US" sz="2800" dirty="0">
                <a:solidFill>
                  <a:schemeClr val="tx2"/>
                </a:solidFill>
                <a:latin typeface="Times New Roman" panose="02020603050405020304" pitchFamily="18" charset="0"/>
                <a:cs typeface="Times New Roman" panose="02020603050405020304" pitchFamily="18" charset="0"/>
              </a:rPr>
              <a:t>These changes should be helpful.  </a:t>
            </a:r>
            <a:endParaRPr lang="en-US" sz="2600" b="1" dirty="0">
              <a:solidFill>
                <a:schemeClr val="tx2"/>
              </a:solidFill>
              <a:latin typeface="Times New Roman" panose="02020603050405020304" pitchFamily="18" charset="0"/>
              <a:ea typeface="Times New Roman" charset="0"/>
              <a:cs typeface="Times New Roman" panose="02020603050405020304" pitchFamily="18" charset="0"/>
            </a:endParaRPr>
          </a:p>
          <a:p>
            <a:pPr marL="457200" indent="-457200">
              <a:lnSpc>
                <a:spcPct val="120000"/>
              </a:lnSpc>
              <a:buAutoNum type="arabicPeriod"/>
            </a:pPr>
            <a:endParaRPr lang="en-CA" sz="2400" dirty="0">
              <a:latin typeface="Times New Roman" panose="02020603050405020304" pitchFamily="18" charset="0"/>
              <a:cs typeface="Times New Roman" panose="02020603050405020304" pitchFamily="18" charset="0"/>
            </a:endParaRPr>
          </a:p>
          <a:p>
            <a:pPr marL="0" indent="0">
              <a:lnSpc>
                <a:spcPct val="120000"/>
              </a:lnSpc>
              <a:buNone/>
            </a:pPr>
            <a:endParaRPr lang="en-US" dirty="0">
              <a:ea typeface="Times New Roman" charset="0"/>
              <a:cs typeface="Times New Roman" charset="0"/>
            </a:endParaRPr>
          </a:p>
          <a:p>
            <a:pPr marL="0" indent="0">
              <a:lnSpc>
                <a:spcPct val="120000"/>
              </a:lnSpc>
              <a:buNone/>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32</a:t>
            </a:fld>
            <a:endParaRPr lang="en-US"/>
          </a:p>
        </p:txBody>
      </p:sp>
    </p:spTree>
    <p:extLst>
      <p:ext uri="{BB962C8B-B14F-4D97-AF65-F5344CB8AC3E}">
        <p14:creationId xmlns:p14="http://schemas.microsoft.com/office/powerpoint/2010/main" val="280387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6. Maintaining a charity</a:t>
            </a:r>
          </a:p>
        </p:txBody>
      </p:sp>
      <p:sp>
        <p:nvSpPr>
          <p:cNvPr id="3" name="Content Placeholder 2"/>
          <p:cNvSpPr>
            <a:spLocks noGrp="1"/>
          </p:cNvSpPr>
          <p:nvPr>
            <p:ph idx="1"/>
          </p:nvPr>
        </p:nvSpPr>
        <p:spPr>
          <a:xfrm>
            <a:off x="838201" y="1527586"/>
            <a:ext cx="8149047" cy="4649377"/>
          </a:xfrm>
        </p:spPr>
        <p:txBody>
          <a:bodyPr>
            <a:normAutofit/>
          </a:bodyPr>
          <a:lstStyle/>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Comply with the incorporation legislation: </a:t>
            </a:r>
          </a:p>
          <a:p>
            <a:pPr>
              <a:lnSpc>
                <a:spcPct val="120000"/>
              </a:lnSpc>
              <a:buFontTx/>
              <a:buChar char="-"/>
            </a:pPr>
            <a:r>
              <a:rPr lang="en-CA" sz="2400" dirty="0">
                <a:solidFill>
                  <a:schemeClr val="tx2"/>
                </a:solidFill>
                <a:latin typeface="Times New Roman" panose="02020603050405020304" pitchFamily="18" charset="0"/>
                <a:cs typeface="Times New Roman" panose="02020603050405020304" pitchFamily="18" charset="0"/>
              </a:rPr>
              <a:t>Financial statements</a:t>
            </a:r>
          </a:p>
          <a:p>
            <a:pPr>
              <a:lnSpc>
                <a:spcPct val="120000"/>
              </a:lnSpc>
              <a:buFontTx/>
              <a:buChar char="-"/>
            </a:pPr>
            <a:r>
              <a:rPr lang="en-CA" sz="2400" dirty="0">
                <a:solidFill>
                  <a:schemeClr val="tx2"/>
                </a:solidFill>
                <a:latin typeface="Times New Roman" panose="02020603050405020304" pitchFamily="18" charset="0"/>
                <a:cs typeface="Times New Roman" panose="02020603050405020304" pitchFamily="18" charset="0"/>
              </a:rPr>
              <a:t>Annual General Meeting of Members</a:t>
            </a:r>
          </a:p>
          <a:p>
            <a:pPr>
              <a:lnSpc>
                <a:spcPct val="120000"/>
              </a:lnSpc>
              <a:buFontTx/>
              <a:buChar char="-"/>
            </a:pPr>
            <a:r>
              <a:rPr lang="en-CA" sz="2400" dirty="0">
                <a:solidFill>
                  <a:schemeClr val="tx2"/>
                </a:solidFill>
                <a:latin typeface="Times New Roman" panose="02020603050405020304" pitchFamily="18" charset="0"/>
                <a:cs typeface="Times New Roman" panose="02020603050405020304" pitchFamily="18" charset="0"/>
              </a:rPr>
              <a:t>Update records (board changes, new office, by-law revisions)</a:t>
            </a:r>
          </a:p>
          <a:p>
            <a:pPr>
              <a:lnSpc>
                <a:spcPct val="120000"/>
              </a:lnSpc>
              <a:buFontTx/>
              <a:buChar char="-"/>
            </a:pPr>
            <a:r>
              <a:rPr lang="en-CA" sz="2400" dirty="0">
                <a:solidFill>
                  <a:schemeClr val="tx2"/>
                </a:solidFill>
                <a:latin typeface="Times New Roman" panose="02020603050405020304" pitchFamily="18" charset="0"/>
                <a:cs typeface="Times New Roman" panose="02020603050405020304" pitchFamily="18" charset="0"/>
              </a:rPr>
              <a:t>Annual corporate filings </a:t>
            </a:r>
          </a:p>
          <a:p>
            <a:pPr marL="0" indent="0">
              <a:lnSpc>
                <a:spcPct val="120000"/>
              </a:lnSpc>
              <a:buNone/>
            </a:pPr>
            <a:r>
              <a:rPr lang="en-CA" sz="2400" dirty="0">
                <a:solidFill>
                  <a:schemeClr val="tx2"/>
                </a:solidFill>
                <a:latin typeface="Times New Roman" panose="02020603050405020304" pitchFamily="18" charset="0"/>
                <a:cs typeface="Times New Roman" panose="02020603050405020304" pitchFamily="18" charset="0"/>
              </a:rPr>
              <a:t>Submit the annual filing required by the Charities Directorate – form T3010</a:t>
            </a:r>
          </a:p>
          <a:p>
            <a:pPr marL="0" indent="0">
              <a:lnSpc>
                <a:spcPct val="120000"/>
              </a:lnSpc>
              <a:buNone/>
            </a:pPr>
            <a:endParaRPr lang="en-US" dirty="0">
              <a:ea typeface="Times New Roman" charset="0"/>
              <a:cs typeface="Times New Roman" charset="0"/>
            </a:endParaRPr>
          </a:p>
          <a:p>
            <a:pPr marL="0" indent="0">
              <a:lnSpc>
                <a:spcPct val="120000"/>
              </a:lnSpc>
              <a:buNone/>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33</a:t>
            </a:fld>
            <a:endParaRPr lang="en-US"/>
          </a:p>
        </p:txBody>
      </p:sp>
    </p:spTree>
    <p:extLst>
      <p:ext uri="{BB962C8B-B14F-4D97-AF65-F5344CB8AC3E}">
        <p14:creationId xmlns:p14="http://schemas.microsoft.com/office/powerpoint/2010/main" val="2432753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p:txBody>
          <a:bodyPr/>
          <a:lstStyle/>
          <a:p>
            <a:pPr marL="0" lvl="0" indent="0">
              <a:buClr>
                <a:srgbClr val="1A1A1A"/>
              </a:buClr>
              <a:buNone/>
              <a:tabLst>
                <a:tab pos="139700" algn="l"/>
                <a:tab pos="457200" algn="l"/>
              </a:tabLst>
            </a:pPr>
            <a:r>
              <a:rPr lang="en-US" sz="2400" dirty="0">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Charities and other “qualified </a:t>
            </a:r>
            <a:r>
              <a:rPr lang="en-US" sz="2400" dirty="0" err="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donees</a:t>
            </a:r>
            <a:r>
              <a:rPr lang="en-US" sz="2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 must manage official donation receipts with great care. They impact the public purse and the CRA and the income tax system are rightly diligent to ensure receipts are managed properly.</a:t>
            </a:r>
            <a:endParaRPr lang="en-CA" sz="2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endParaRPr>
          </a:p>
          <a:p>
            <a:pPr marL="184150" indent="0">
              <a:buNone/>
              <a:tabLst>
                <a:tab pos="139700" algn="l"/>
                <a:tab pos="457200" algn="l"/>
              </a:tabLst>
            </a:pP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Clr>
                <a:srgbClr val="1A1A1A"/>
              </a:buClr>
              <a:buNone/>
              <a:tabLst>
                <a:tab pos="139700" algn="l"/>
                <a:tab pos="457200" algn="l"/>
              </a:tabLst>
            </a:pP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2. </a:t>
            </a: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 gift must be a </a:t>
            </a:r>
            <a:r>
              <a:rPr lang="en-US" sz="2400" u="sng"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transfer of property</a:t>
            </a: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(for example, cash or supplies) to be eligible for an official donation receipt.</a:t>
            </a:r>
            <a:endParaRPr lang="en-CA" sz="24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34</a:t>
            </a:fld>
            <a:endParaRPr lang="en-US"/>
          </a:p>
        </p:txBody>
      </p:sp>
    </p:spTree>
    <p:extLst>
      <p:ext uri="{BB962C8B-B14F-4D97-AF65-F5344CB8AC3E}">
        <p14:creationId xmlns:p14="http://schemas.microsoft.com/office/powerpoint/2010/main" val="2239318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a:xfrm>
            <a:off x="838201" y="1441525"/>
            <a:ext cx="8149047" cy="4735438"/>
          </a:xfrm>
        </p:spPr>
        <p:txBody>
          <a:bodyPr>
            <a:normAutofit fontScale="92500" lnSpcReduction="10000"/>
          </a:bodyPr>
          <a:lstStyle/>
          <a:p>
            <a:pPr marL="196850" indent="0">
              <a:buNone/>
              <a:tabLst>
                <a:tab pos="139700" algn="l"/>
                <a:tab pos="457200" algn="l"/>
              </a:tabLst>
            </a:pP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127000" lvl="0" indent="0">
              <a:spcAft>
                <a:spcPts val="1000"/>
              </a:spcAft>
              <a:buClr>
                <a:srgbClr val="1A1A1A"/>
              </a:buClr>
              <a:buNone/>
            </a:pPr>
            <a:r>
              <a:rPr lang="en-US" sz="26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 The following transactions </a:t>
            </a:r>
            <a:r>
              <a:rPr lang="en-US" sz="2600" u="sng"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do not qualify</a:t>
            </a:r>
            <a:r>
              <a:rPr lang="en-US" sz="26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as gifts:</a:t>
            </a:r>
            <a:endParaRPr lang="en-CA" sz="2600" dirty="0">
              <a:effectLst/>
              <a:latin typeface="Cambria" panose="02040503050406030204" pitchFamily="18" charset="0"/>
              <a:ea typeface="MS Mincho" panose="02020609040205080304" pitchFamily="49" charset="-128"/>
              <a:cs typeface="Times New Roman" panose="02020603050405020304" pitchFamily="18" charset="0"/>
            </a:endParaRPr>
          </a:p>
          <a:p>
            <a:pPr marL="800100" marR="127000" lvl="1" indent="-342900">
              <a:spcAft>
                <a:spcPts val="1000"/>
              </a:spcAft>
            </a:pP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Gifts of </a:t>
            </a:r>
            <a:r>
              <a:rPr lang="en-US" sz="2400" u="sng"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services</a:t>
            </a: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and promises of services, are not gifts of property, and are not eligible for an official donation receipt.</a:t>
            </a:r>
            <a:endParaRPr lang="en-CA" sz="2400" dirty="0">
              <a:effectLst/>
              <a:latin typeface="Cambria" panose="02040503050406030204" pitchFamily="18" charset="0"/>
              <a:ea typeface="MS Mincho" panose="02020609040205080304" pitchFamily="49" charset="-128"/>
              <a:cs typeface="Times New Roman" panose="02020603050405020304" pitchFamily="18" charset="0"/>
            </a:endParaRPr>
          </a:p>
          <a:p>
            <a:pPr marL="800100" marR="127000" lvl="1" indent="-342900">
              <a:spcAft>
                <a:spcPts val="1000"/>
              </a:spcAft>
            </a:pP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Donations that are </a:t>
            </a:r>
            <a:r>
              <a:rPr lang="en-US" sz="2400" u="sng"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not given freely</a:t>
            </a: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If a donation is made as a result of a contractual or other obligation (for example, a court order), it is not eligible for a receipt.</a:t>
            </a:r>
          </a:p>
          <a:p>
            <a:pPr marL="800100" marR="127000" lvl="1" indent="-342900">
              <a:spcAft>
                <a:spcPts val="1000"/>
              </a:spcAft>
            </a:pP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The payment of a </a:t>
            </a:r>
            <a:r>
              <a:rPr lang="en-US" sz="2400" u="sng"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basic fee</a:t>
            </a: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for admission to an event or program.</a:t>
            </a:r>
            <a:endParaRPr lang="en-CA" sz="2400" dirty="0">
              <a:effectLst/>
              <a:latin typeface="Cambria" panose="02040503050406030204" pitchFamily="18" charset="0"/>
              <a:ea typeface="MS Mincho" panose="02020609040205080304" pitchFamily="49" charset="-128"/>
              <a:cs typeface="Times New Roman" panose="02020603050405020304" pitchFamily="18" charset="0"/>
            </a:endParaRPr>
          </a:p>
          <a:p>
            <a:pPr marL="800100" marR="127000" lvl="1" indent="-342900">
              <a:spcAft>
                <a:spcPts val="1000"/>
              </a:spcAft>
            </a:pP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The payment of </a:t>
            </a:r>
            <a:r>
              <a:rPr lang="en-US" sz="2400" u="sng"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membership fees</a:t>
            </a: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that convey the right to attend events, receive literature, receive services, or be eligible for entitlements of any material value that exceed 80% of the value of the payment.</a:t>
            </a:r>
            <a:endParaRPr lang="en-CA" sz="24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35</a:t>
            </a:fld>
            <a:endParaRPr lang="en-US"/>
          </a:p>
        </p:txBody>
      </p:sp>
    </p:spTree>
    <p:extLst>
      <p:ext uri="{BB962C8B-B14F-4D97-AF65-F5344CB8AC3E}">
        <p14:creationId xmlns:p14="http://schemas.microsoft.com/office/powerpoint/2010/main" val="90411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a:xfrm>
            <a:off x="838201" y="1344706"/>
            <a:ext cx="8149047" cy="4832257"/>
          </a:xfrm>
        </p:spPr>
        <p:txBody>
          <a:bodyPr>
            <a:normAutofit fontScale="92500"/>
          </a:bodyPr>
          <a:lstStyle/>
          <a:p>
            <a:pPr marL="457200" marR="127000" lvl="1" indent="0">
              <a:spcAft>
                <a:spcPts val="1000"/>
              </a:spcAft>
              <a:buNone/>
            </a:pP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 The following transactions </a:t>
            </a:r>
            <a:r>
              <a:rPr lang="en-US" sz="2400" u="sng"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do not qualify</a:t>
            </a:r>
            <a:r>
              <a:rPr lang="en-US" sz="2400" dirty="0">
                <a:ln>
                  <a:noFill/>
                </a:ln>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as gifts:</a:t>
            </a:r>
          </a:p>
          <a:p>
            <a:pPr marL="800100" marR="127000" lvl="1" indent="-342900">
              <a:spcAft>
                <a:spcPts val="1000"/>
              </a:spcAft>
            </a:pPr>
            <a:r>
              <a:rPr lang="en-US" sz="2400"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 payment for a </a:t>
            </a:r>
            <a:r>
              <a:rPr lang="en-US" sz="2400" u="sng"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lottery ticket</a:t>
            </a:r>
            <a:r>
              <a:rPr lang="en-US" sz="2400"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or other chance to win a prize.</a:t>
            </a:r>
          </a:p>
          <a:p>
            <a:pPr marL="800100" marR="127000" lvl="1" indent="-342900">
              <a:spcAft>
                <a:spcPts val="1000"/>
              </a:spcAft>
            </a:pPr>
            <a:r>
              <a:rPr lang="en-US" sz="2400"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a:t>
            </a:r>
            <a:r>
              <a:rPr lang="en-US" sz="2400" u="sng"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purchase of goods or services</a:t>
            </a:r>
            <a:r>
              <a:rPr lang="en-US" sz="2400"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from a charity. </a:t>
            </a:r>
          </a:p>
          <a:p>
            <a:pPr marL="800100" marR="127000" lvl="1" indent="-342900">
              <a:spcAft>
                <a:spcPts val="1000"/>
              </a:spcAft>
            </a:pPr>
            <a:r>
              <a:rPr lang="en-US" sz="2400"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 donation for which the </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fair market value of the advantage or consideration provided to the donor </a:t>
            </a: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exceeds 80%</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of the value of the donation.</a:t>
            </a:r>
          </a:p>
          <a:p>
            <a:pPr marL="800100" marR="127000" lvl="1" indent="-342900">
              <a:spcAft>
                <a:spcPts val="1000"/>
              </a:spcAft>
            </a:pP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 gift in kind (a non-cash gift) for which the fair market value </a:t>
            </a:r>
            <a:r>
              <a:rPr lang="en-US" sz="2400" u="sng"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cannot be determined</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2400" dirty="0">
              <a:solidFill>
                <a:schemeClr val="tx2"/>
              </a:solidFill>
              <a:latin typeface="Cambria" panose="02040503050406030204" pitchFamily="18" charset="0"/>
              <a:ea typeface="MS Mincho" panose="02020609040205080304" pitchFamily="49" charset="-128"/>
              <a:cs typeface="Times New Roman" panose="02020603050405020304" pitchFamily="18" charset="0"/>
            </a:endParaRPr>
          </a:p>
          <a:p>
            <a:pPr marL="800100" marR="127000" lvl="1" indent="-342900">
              <a:spcAft>
                <a:spcPts val="1000"/>
              </a:spcAft>
            </a:pP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Donations provided in exchange for </a:t>
            </a: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advertising/</a:t>
            </a:r>
            <a:r>
              <a:rPr lang="en-US" sz="2400" u="sng"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sponsorship</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t>
            </a:r>
          </a:p>
          <a:p>
            <a:pPr marL="800100" marR="127000" lvl="1" indent="-342900">
              <a:spcAft>
                <a:spcPts val="1000"/>
              </a:spcAft>
            </a:pP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u="sng"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Loans</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of property.</a:t>
            </a:r>
          </a:p>
          <a:p>
            <a:pPr marL="800100" marR="127000" lvl="1" indent="-342900">
              <a:spcAft>
                <a:spcPts val="1000"/>
              </a:spcAft>
            </a:pP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a:t>
            </a:r>
            <a:r>
              <a:rPr lang="en-US" sz="2400" u="sng"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lease</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of premises.</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36</a:t>
            </a:fld>
            <a:endParaRPr lang="en-US"/>
          </a:p>
        </p:txBody>
      </p:sp>
    </p:spTree>
    <p:extLst>
      <p:ext uri="{BB962C8B-B14F-4D97-AF65-F5344CB8AC3E}">
        <p14:creationId xmlns:p14="http://schemas.microsoft.com/office/powerpoint/2010/main" val="3338537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p:txBody>
          <a:bodyPr/>
          <a:lstStyle/>
          <a:p>
            <a:pPr marL="514350" marR="127000" indent="0">
              <a:spcAft>
                <a:spcPts val="1000"/>
              </a:spcAft>
              <a:buNone/>
            </a:pP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a:buClr>
                <a:srgbClr val="1A1A1A"/>
              </a:buClr>
              <a:tabLst>
                <a:tab pos="139700" algn="l"/>
                <a:tab pos="457200" algn="l"/>
              </a:tabLst>
            </a:pPr>
            <a:r>
              <a:rPr lang="en-US" sz="2400" u="sng" dirty="0">
                <a:ln>
                  <a:noFill/>
                </a:ln>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Gift certificates</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that an issuer donates do not constitute property and are not eligible for official donation receipts. If a charity is given a gift certificate by the issuer and the charity converts it to property (an item from the issuer’s store) the charity can then give the issuer a tax receipt. A gift certificate purchased and then donated does constitute property and may be receipted to the donor at its fair market value. </a:t>
            </a:r>
            <a:endParaRPr lang="en-CA"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184150" indent="0">
              <a:buNone/>
              <a:tabLst>
                <a:tab pos="139700" algn="l"/>
                <a:tab pos="457200" algn="l"/>
              </a:tabLst>
            </a:pP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buClr>
                <a:srgbClr val="1A1A1A"/>
              </a:buClr>
              <a:tabLst>
                <a:tab pos="139700" algn="l"/>
                <a:tab pos="457200" algn="l"/>
              </a:tabLst>
            </a:pPr>
            <a:r>
              <a:rPr lang="en-US" sz="2400" u="sng" dirty="0">
                <a:ln>
                  <a:noFill/>
                </a:ln>
                <a:solidFill>
                  <a:schemeClr val="tx2"/>
                </a:solidFill>
                <a:effectLst/>
                <a:uFill>
                  <a:solidFill>
                    <a:srgbClr val="204163"/>
                  </a:solidFill>
                </a:uFill>
                <a:latin typeface="Times New Roman" panose="02020603050405020304" pitchFamily="18" charset="0"/>
                <a:ea typeface="MS Mincho" panose="02020609040205080304" pitchFamily="49" charset="-128"/>
                <a:cs typeface="Times New Roman" panose="02020603050405020304" pitchFamily="18" charset="0"/>
              </a:rPr>
              <a:t>Pledges</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do not constitute a transfer of property until they are fulfilled.</a:t>
            </a:r>
            <a:endParaRPr lang="en-CA"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37</a:t>
            </a:fld>
            <a:endParaRPr lang="en-US"/>
          </a:p>
        </p:txBody>
      </p:sp>
    </p:spTree>
    <p:extLst>
      <p:ext uri="{BB962C8B-B14F-4D97-AF65-F5344CB8AC3E}">
        <p14:creationId xmlns:p14="http://schemas.microsoft.com/office/powerpoint/2010/main" val="1145143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a:xfrm>
            <a:off x="838201" y="1690690"/>
            <a:ext cx="8149047" cy="4486273"/>
          </a:xfrm>
        </p:spPr>
        <p:txBody>
          <a:bodyPr>
            <a:normAutofit fontScale="92500" lnSpcReduction="10000"/>
          </a:bodyPr>
          <a:lstStyle/>
          <a:p>
            <a:pPr marL="0" lvl="0" indent="0">
              <a:buClr>
                <a:srgbClr val="1A1A1A"/>
              </a:buClr>
              <a:buNone/>
              <a:tabLst>
                <a:tab pos="139700" algn="l"/>
                <a:tab pos="457200" algn="l"/>
              </a:tabLst>
            </a:pPr>
            <a:r>
              <a:rPr lang="en-US" sz="2400" u="sng" dirty="0">
                <a:ln>
                  <a:noFill/>
                </a:ln>
                <a:solidFill>
                  <a:schemeClr val="tx2"/>
                </a:solidFill>
                <a:effectLst/>
                <a:uFill>
                  <a:solidFill>
                    <a:srgbClr val="204163"/>
                  </a:solidFill>
                </a:uFill>
                <a:latin typeface="Times New Roman" panose="02020603050405020304" pitchFamily="18" charset="0"/>
                <a:ea typeface="MS Mincho" panose="02020609040205080304" pitchFamily="49" charset="-128"/>
                <a:cs typeface="Times New Roman" panose="02020603050405020304" pitchFamily="18" charset="0"/>
              </a:rPr>
              <a:t>Receipts to true donor only</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 registered charity can only issue an official donation receipt to the individual or organization that made the gift, and the name and address of the donor must appear on the receipt. A charity cannot issue an official donation receipt in the name of anyone but the true donor. There is an exception for anonymous gifts through a trustee.</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tabLst>
                <a:tab pos="139700" algn="l"/>
                <a:tab pos="457200" algn="l"/>
              </a:tabLst>
            </a:pP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Clr>
                <a:srgbClr val="1A1A1A"/>
              </a:buClr>
              <a:buNone/>
              <a:tabLst>
                <a:tab pos="139700" algn="l"/>
                <a:tab pos="457200" algn="l"/>
              </a:tabLst>
            </a:pPr>
            <a:r>
              <a:rPr lang="en-US" sz="2400" u="sng" dirty="0">
                <a:ln>
                  <a:noFill/>
                </a:ln>
                <a:solidFill>
                  <a:schemeClr val="tx2"/>
                </a:solidFill>
                <a:effectLst/>
                <a:uFill>
                  <a:solidFill>
                    <a:srgbClr val="204163"/>
                  </a:solidFill>
                </a:uFill>
                <a:latin typeface="Times New Roman" panose="02020603050405020304" pitchFamily="18" charset="0"/>
                <a:ea typeface="MS Mincho" panose="02020609040205080304" pitchFamily="49" charset="-128"/>
                <a:cs typeface="Times New Roman" panose="02020603050405020304" pitchFamily="18" charset="0"/>
              </a:rPr>
              <a:t>Private benevolence</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Donors cannot choose the specific beneficiaries of their donations but can still give to a particular program once the charity has identified a beneficiary. The charity must be able to reallocate the donated funds within the program as it deems appropriate. If the donor retains too much control, the donation will no longer be considered a gift at law and an official donation receipt cannot be issued.</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38</a:t>
            </a:fld>
            <a:endParaRPr lang="en-US"/>
          </a:p>
        </p:txBody>
      </p:sp>
    </p:spTree>
    <p:extLst>
      <p:ext uri="{BB962C8B-B14F-4D97-AF65-F5344CB8AC3E}">
        <p14:creationId xmlns:p14="http://schemas.microsoft.com/office/powerpoint/2010/main" val="1418512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p:txBody>
          <a:bodyPr/>
          <a:lstStyle/>
          <a:p>
            <a:pPr marL="0" indent="0">
              <a:buNone/>
              <a:tabLst>
                <a:tab pos="139700" algn="l"/>
                <a:tab pos="457200" algn="l"/>
              </a:tabLs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Clr>
                <a:srgbClr val="1A1A1A"/>
              </a:buClr>
              <a:buNone/>
              <a:tabLst>
                <a:tab pos="139700" algn="l"/>
                <a:tab pos="457200" algn="l"/>
              </a:tabLst>
            </a:pPr>
            <a:r>
              <a:rPr lang="en-US" sz="2400" u="sng" dirty="0">
                <a:ln>
                  <a:noFill/>
                </a:ln>
                <a:solidFill>
                  <a:schemeClr val="tx2"/>
                </a:solidFill>
                <a:effectLst/>
                <a:uFill>
                  <a:solidFill>
                    <a:srgbClr val="204163"/>
                  </a:solidFill>
                </a:uFill>
                <a:latin typeface="Times New Roman" panose="02020603050405020304" pitchFamily="18" charset="0"/>
                <a:ea typeface="MS Mincho" panose="02020609040205080304" pitchFamily="49" charset="-128"/>
                <a:cs typeface="Times New Roman" panose="02020603050405020304" pitchFamily="18" charset="0"/>
              </a:rPr>
              <a:t>Split-receipting</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 donor may receive an advantage or consideration for a donation, but the value of the advantage must be deducted from the amount of the receipt. Examples of advantages are: a ticket to an event; a dinner and/or performance at a fundraising event; a round of golf.</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tabLst>
                <a:tab pos="139700" algn="l"/>
                <a:tab pos="457200" algn="l"/>
              </a:tabLst>
            </a:pP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Clr>
                <a:srgbClr val="1A1A1A"/>
              </a:buClr>
              <a:buNone/>
              <a:tabLst>
                <a:tab pos="139700" algn="l"/>
                <a:tab pos="457200" algn="l"/>
              </a:tabLst>
            </a:pP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a:t>
            </a: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eligible amount</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of a gift for receipting purposes is: the fair market value of the donated property, minus the fair market value of any advantage provided to the donor.</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39</a:t>
            </a:fld>
            <a:endParaRPr lang="en-US"/>
          </a:p>
        </p:txBody>
      </p:sp>
    </p:spTree>
    <p:extLst>
      <p:ext uri="{BB962C8B-B14F-4D97-AF65-F5344CB8AC3E}">
        <p14:creationId xmlns:p14="http://schemas.microsoft.com/office/powerpoint/2010/main" val="374332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solidFill>
                  <a:schemeClr val="tx2"/>
                </a:solidFill>
                <a:latin typeface="Times New Roman" panose="02020603050405020304" pitchFamily="18" charset="0"/>
                <a:cs typeface="Times New Roman" panose="02020603050405020304" pitchFamily="18" charset="0"/>
              </a:rPr>
              <a:t>1. Introduction to </a:t>
            </a:r>
            <a:r>
              <a:rPr lang="en-US" dirty="0" err="1">
                <a:solidFill>
                  <a:schemeClr val="tx2"/>
                </a:solidFill>
                <a:latin typeface="Times New Roman" panose="02020603050405020304" pitchFamily="18" charset="0"/>
                <a:cs typeface="Times New Roman" panose="02020603050405020304" pitchFamily="18" charset="0"/>
              </a:rPr>
              <a:t>Ulnooweg</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a:solidFill>
                  <a:schemeClr val="tx2"/>
                </a:solidFill>
                <a:latin typeface="Times New Roman" panose="02020603050405020304" pitchFamily="18" charset="0"/>
                <a:cs typeface="Times New Roman" panose="02020603050405020304" pitchFamily="18" charset="0"/>
              </a:rPr>
              <a:t>4 organizations: </a:t>
            </a:r>
          </a:p>
          <a:p>
            <a:pPr marL="0" indent="0">
              <a:buNone/>
            </a:pPr>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err="1">
                <a:solidFill>
                  <a:schemeClr val="tx2"/>
                </a:solidFill>
                <a:latin typeface="Times New Roman" panose="02020603050405020304" pitchFamily="18" charset="0"/>
                <a:cs typeface="Times New Roman" panose="02020603050405020304" pitchFamily="18" charset="0"/>
              </a:rPr>
              <a:t>Ulnooweg</a:t>
            </a:r>
            <a:r>
              <a:rPr lang="en-US" sz="2400" dirty="0">
                <a:solidFill>
                  <a:schemeClr val="tx2"/>
                </a:solidFill>
                <a:latin typeface="Times New Roman" panose="02020603050405020304" pitchFamily="18" charset="0"/>
                <a:cs typeface="Times New Roman" panose="02020603050405020304" pitchFamily="18" charset="0"/>
              </a:rPr>
              <a:t> Development Group Inc. </a:t>
            </a:r>
          </a:p>
          <a:p>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err="1">
                <a:solidFill>
                  <a:schemeClr val="tx2"/>
                </a:solidFill>
                <a:latin typeface="Times New Roman" panose="02020603050405020304" pitchFamily="18" charset="0"/>
                <a:cs typeface="Times New Roman" panose="02020603050405020304" pitchFamily="18" charset="0"/>
              </a:rPr>
              <a:t>Ulnooweg</a:t>
            </a:r>
            <a:r>
              <a:rPr lang="en-US" sz="2400" dirty="0">
                <a:solidFill>
                  <a:schemeClr val="tx2"/>
                </a:solidFill>
                <a:latin typeface="Times New Roman" panose="02020603050405020304" pitchFamily="18" charset="0"/>
                <a:cs typeface="Times New Roman" panose="02020603050405020304" pitchFamily="18" charset="0"/>
              </a:rPr>
              <a:t> Education Centre</a:t>
            </a:r>
          </a:p>
          <a:p>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err="1">
                <a:solidFill>
                  <a:schemeClr val="tx2"/>
                </a:solidFill>
                <a:latin typeface="Times New Roman" panose="02020603050405020304" pitchFamily="18" charset="0"/>
                <a:cs typeface="Times New Roman" panose="02020603050405020304" pitchFamily="18" charset="0"/>
              </a:rPr>
              <a:t>Ulnooweg</a:t>
            </a:r>
            <a:r>
              <a:rPr lang="en-US" sz="2400" dirty="0">
                <a:solidFill>
                  <a:schemeClr val="tx2"/>
                </a:solidFill>
                <a:latin typeface="Times New Roman" panose="02020603050405020304" pitchFamily="18" charset="0"/>
                <a:cs typeface="Times New Roman" panose="02020603050405020304" pitchFamily="18" charset="0"/>
              </a:rPr>
              <a:t> Indigenous Communities Foundation                            </a:t>
            </a:r>
          </a:p>
          <a:p>
            <a:pPr marL="0" indent="0">
              <a:buNone/>
            </a:pPr>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Friends of </a:t>
            </a:r>
            <a:r>
              <a:rPr lang="en-US" sz="2400" dirty="0" err="1">
                <a:solidFill>
                  <a:schemeClr val="tx2"/>
                </a:solidFill>
                <a:latin typeface="Times New Roman" panose="02020603050405020304" pitchFamily="18" charset="0"/>
                <a:cs typeface="Times New Roman" panose="02020603050405020304" pitchFamily="18" charset="0"/>
              </a:rPr>
              <a:t>Ulnooweg</a:t>
            </a:r>
            <a:r>
              <a:rPr lang="en-US" sz="2400" dirty="0">
                <a:solidFill>
                  <a:schemeClr val="tx2"/>
                </a:solidFill>
                <a:latin typeface="Times New Roman" panose="02020603050405020304" pitchFamily="18" charset="0"/>
                <a:cs typeface="Times New Roman" panose="02020603050405020304" pitchFamily="18" charset="0"/>
              </a:rPr>
              <a:t> Indigenous Philanthropy.</a:t>
            </a:r>
          </a:p>
        </p:txBody>
      </p:sp>
      <p:sp>
        <p:nvSpPr>
          <p:cNvPr id="4" name="Slide Number Placeholder 3"/>
          <p:cNvSpPr>
            <a:spLocks noGrp="1"/>
          </p:cNvSpPr>
          <p:nvPr>
            <p:ph type="sldNum" sz="quarter" idx="12"/>
          </p:nvPr>
        </p:nvSpPr>
        <p:spPr/>
        <p:txBody>
          <a:bodyPr anchor="ctr">
            <a:normAutofit/>
          </a:bodyPr>
          <a:lstStyle/>
          <a:p>
            <a:pPr>
              <a:spcAft>
                <a:spcPts val="600"/>
              </a:spcAft>
            </a:pPr>
            <a:fld id="{B50D4994-8F00-5A4D-BB44-ED589848FD24}" type="slidenum">
              <a:rPr lang="en-US" smtClean="0"/>
              <a:pPr>
                <a:spcAft>
                  <a:spcPts val="600"/>
                </a:spcAft>
              </a:pPr>
              <a:t>4</a:t>
            </a:fld>
            <a:endParaRPr lang="en-US"/>
          </a:p>
        </p:txBody>
      </p:sp>
    </p:spTree>
    <p:extLst>
      <p:ext uri="{BB962C8B-B14F-4D97-AF65-F5344CB8AC3E}">
        <p14:creationId xmlns:p14="http://schemas.microsoft.com/office/powerpoint/2010/main" val="188477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p:txBody>
          <a:bodyPr/>
          <a:lstStyle/>
          <a:p>
            <a:pPr marL="0" marR="127000" lvl="0" indent="0">
              <a:spcAft>
                <a:spcPts val="1000"/>
              </a:spcAft>
              <a:buClr>
                <a:srgbClr val="1A1A1A"/>
              </a:buClr>
              <a:buNone/>
            </a:pPr>
            <a:r>
              <a:rPr lang="en-CA"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80% Rule</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If the value of the advantage is 80% or less of the fair market value of the donation, then a receipt may be issued for the difference. If the value of the advantage is greater than 80% of the value of the donation, no gift is deemed to have been made, and a receipt cannot be issued.</a:t>
            </a:r>
            <a:endParaRPr lang="en-CA" sz="2400" dirty="0">
              <a:solidFill>
                <a:schemeClr val="tx2"/>
              </a:solidFill>
              <a:latin typeface="Cambria" panose="02040503050406030204" pitchFamily="18" charset="0"/>
              <a:ea typeface="MS Mincho" panose="02020609040205080304" pitchFamily="49" charset="-128"/>
              <a:cs typeface="Times New Roman" panose="02020603050405020304" pitchFamily="18" charset="0"/>
            </a:endParaRPr>
          </a:p>
          <a:p>
            <a:pPr marL="0" marR="127000" lvl="0" indent="0">
              <a:spcAft>
                <a:spcPts val="1000"/>
              </a:spcAft>
              <a:buClr>
                <a:srgbClr val="1A1A1A"/>
              </a:buClr>
              <a:buNone/>
            </a:pP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De minimis rule</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If the value of an advantage is the lesser of $75 and 10% of the value of the donation, it is considered nominal and it need not be deducted from the eligible amount of the gift for receipting purposes</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40</a:t>
            </a:fld>
            <a:endParaRPr lang="en-US"/>
          </a:p>
        </p:txBody>
      </p:sp>
    </p:spTree>
    <p:extLst>
      <p:ext uri="{BB962C8B-B14F-4D97-AF65-F5344CB8AC3E}">
        <p14:creationId xmlns:p14="http://schemas.microsoft.com/office/powerpoint/2010/main" val="3359423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a:xfrm>
            <a:off x="838201" y="1690690"/>
            <a:ext cx="8149047" cy="4486273"/>
          </a:xfrm>
        </p:spPr>
        <p:txBody>
          <a:bodyPr>
            <a:normAutofit lnSpcReduction="10000"/>
          </a:bodyPr>
          <a:lstStyle/>
          <a:p>
            <a:pPr marL="196850" marR="127000" indent="0">
              <a:spcAft>
                <a:spcPts val="10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R="127000">
              <a:spcAft>
                <a:spcPts val="1000"/>
              </a:spcAft>
              <a:buClr>
                <a:srgbClr val="1A1A1A"/>
              </a:buClr>
            </a:pP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Fair market value</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is normally the highest price, expressed in dollars, that property would bring in an open and unrestricted market, between a willing buyer and a willing seller who are both knowledgeable, informed, and prudent, and who are acting independently of each other. </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R="127000">
              <a:spcAft>
                <a:spcPts val="1000"/>
              </a:spcAft>
              <a:buClr>
                <a:srgbClr val="1A1A1A"/>
              </a:buClr>
            </a:pP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No FMV</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When the FMV at the time of donation, of either a gift in kind or of an advantage cannot be determined, an official donation receipt cannot be issued.</a:t>
            </a:r>
          </a:p>
          <a:p>
            <a:pPr marR="127000">
              <a:spcAft>
                <a:spcPts val="1000"/>
              </a:spcAft>
              <a:buClr>
                <a:srgbClr val="1A1A1A"/>
              </a:buClr>
            </a:pP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Onus on Charities</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The onus is on charities to ensure that the fair market value reflected on official donation receipts is accurate.</a:t>
            </a:r>
            <a:endParaRPr lang="en-CA"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41</a:t>
            </a:fld>
            <a:endParaRPr lang="en-US"/>
          </a:p>
        </p:txBody>
      </p:sp>
    </p:spTree>
    <p:extLst>
      <p:ext uri="{BB962C8B-B14F-4D97-AF65-F5344CB8AC3E}">
        <p14:creationId xmlns:p14="http://schemas.microsoft.com/office/powerpoint/2010/main" val="3903137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a:xfrm>
            <a:off x="838201" y="1690690"/>
            <a:ext cx="8149047" cy="4486273"/>
          </a:xfrm>
        </p:spPr>
        <p:txBody>
          <a:bodyPr/>
          <a:lstStyle/>
          <a:p>
            <a:pPr marL="527050" marR="127000" indent="-342900">
              <a:spcAft>
                <a:spcPts val="1000"/>
              </a:spcAft>
            </a:pPr>
            <a:r>
              <a:rPr lang="en-US" sz="24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Less than $1,000</a:t>
            </a:r>
            <a:r>
              <a:rPr lang="en-US" sz="24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If the FMV of the property is less than $1,000, a member of the registered charity, or another individual, with sufficient knowledge of the property may determine its value. The person who determines the fair market value of the item should be competent and qualified to evaluate the particular property being donated.</a:t>
            </a:r>
            <a:endParaRPr lang="en-CA" sz="2400" dirty="0">
              <a:solidFill>
                <a:schemeClr val="tx2"/>
              </a:solidFill>
              <a:latin typeface="Cambria" panose="02040503050406030204" pitchFamily="18" charset="0"/>
              <a:ea typeface="MS Mincho" panose="02020609040205080304" pitchFamily="49" charset="-128"/>
              <a:cs typeface="Times New Roman" panose="02020603050405020304" pitchFamily="18" charset="0"/>
            </a:endParaRPr>
          </a:p>
          <a:p>
            <a:pPr marL="527050" marR="127000" indent="-342900">
              <a:spcAft>
                <a:spcPts val="1000"/>
              </a:spcAft>
            </a:pPr>
            <a:r>
              <a:rPr lang="en-US" sz="21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Appraisals</a:t>
            </a:r>
            <a:r>
              <a:rPr lang="en-US" sz="21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If the fair market value is expected to be more than $1,000, “we strongly recommend that the property be professionally appraised by a third party.” If the property is appraised, the name and address of the appraiser must be included on the official donation receipt.</a:t>
            </a:r>
            <a:endParaRPr lang="en-CA" sz="21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42</a:t>
            </a:fld>
            <a:endParaRPr lang="en-US"/>
          </a:p>
        </p:txBody>
      </p:sp>
    </p:spTree>
    <p:extLst>
      <p:ext uri="{BB962C8B-B14F-4D97-AF65-F5344CB8AC3E}">
        <p14:creationId xmlns:p14="http://schemas.microsoft.com/office/powerpoint/2010/main" val="647380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a:xfrm>
            <a:off x="838201" y="1376980"/>
            <a:ext cx="8149047" cy="4799984"/>
          </a:xfrm>
        </p:spPr>
        <p:txBody>
          <a:bodyPr>
            <a:normAutofit lnSpcReduction="10000"/>
          </a:bodyPr>
          <a:lstStyle/>
          <a:p>
            <a:pPr marR="127000">
              <a:spcAft>
                <a:spcPts val="495"/>
              </a:spcAft>
              <a:buClr>
                <a:srgbClr val="1A1A1A"/>
              </a:buClr>
            </a:pPr>
            <a:r>
              <a:rPr lang="en-US" sz="20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Auctions</a:t>
            </a: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 successful bidder at an auction can be issued an official donation receipt for the amount in excess of the fair market value the bidder pays.  It must be possible to determine the item's fair market value, and that value must be posted before the start of the auction. The fair market value of the property the bidder receives cannot exceed 80% of the purchase price.</a:t>
            </a:r>
          </a:p>
          <a:p>
            <a:pPr marR="127000">
              <a:spcAft>
                <a:spcPts val="495"/>
              </a:spcAft>
              <a:buClr>
                <a:srgbClr val="1A1A1A"/>
              </a:buClr>
            </a:pPr>
            <a:r>
              <a:rPr lang="en-US" sz="18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Detailed guidance</a:t>
            </a:r>
            <a:r>
              <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The Charities Directorate website includes detailed guidance on calculation donation receipts for fundraising events such as golf tournaments and concerts.  </a:t>
            </a:r>
            <a:r>
              <a:rPr lang="en-US" sz="18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https://www.canada.ca/en/revenue-agency/services/charities-giving/charities/operating-a-registered-charity/gifting-receipting.html</a:t>
            </a:r>
            <a:endParaRPr lang="en-CA"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tabLst>
                <a:tab pos="139700" algn="l"/>
                <a:tab pos="457200" algn="l"/>
              </a:tabLst>
            </a:pPr>
            <a:r>
              <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gifts made as a consequence of a taxpayer's death;</a:t>
            </a:r>
            <a:endParaRPr lang="en-CA"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tabLst>
                <a:tab pos="139700" algn="l"/>
                <a:tab pos="457200" algn="l"/>
              </a:tabLst>
            </a:pPr>
            <a:r>
              <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gifts of inventory;</a:t>
            </a:r>
            <a:endParaRPr lang="en-CA"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tabLst>
                <a:tab pos="139700" algn="l"/>
                <a:tab pos="457200" algn="l"/>
              </a:tabLst>
            </a:pPr>
            <a:r>
              <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gifts of real property situated in Canada;</a:t>
            </a:r>
            <a:endParaRPr lang="en-CA"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tabLst>
                <a:tab pos="139700" algn="l"/>
                <a:tab pos="457200" algn="l"/>
              </a:tabLst>
            </a:pPr>
            <a:r>
              <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gifts of certified cultural property;</a:t>
            </a:r>
            <a:endParaRPr lang="en-CA"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tabLst>
                <a:tab pos="139700" algn="l"/>
                <a:tab pos="457200" algn="l"/>
              </a:tabLst>
            </a:pPr>
            <a:r>
              <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gifts of certain publicly-traded securities; and</a:t>
            </a:r>
            <a:endParaRPr lang="en-CA"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tabLst>
                <a:tab pos="139700" algn="l"/>
                <a:tab pos="457200" algn="l"/>
              </a:tabLst>
            </a:pPr>
            <a:r>
              <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ecological gifts. </a:t>
            </a:r>
            <a:endParaRPr lang="en-CA"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43</a:t>
            </a:fld>
            <a:endParaRPr lang="en-US"/>
          </a:p>
        </p:txBody>
      </p:sp>
    </p:spTree>
    <p:extLst>
      <p:ext uri="{BB962C8B-B14F-4D97-AF65-F5344CB8AC3E}">
        <p14:creationId xmlns:p14="http://schemas.microsoft.com/office/powerpoint/2010/main" val="1867961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a:xfrm>
            <a:off x="838201" y="1484555"/>
            <a:ext cx="8149047" cy="4692408"/>
          </a:xfrm>
        </p:spPr>
        <p:txBody>
          <a:bodyPr/>
          <a:lstStyle/>
          <a:p>
            <a:pPr marL="0" marR="127000" indent="0">
              <a:spcAft>
                <a:spcPts val="495"/>
              </a:spcAft>
              <a:buNone/>
            </a:pPr>
            <a:r>
              <a:rPr lang="en-US" sz="20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Receipt elements</a:t>
            </a: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All official donation receipts for income tax purposes must contain the following:</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 statement that it is an official receipt for income tax purposes;</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name and address of the charity as on file with the Canada Revenue Agency;</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charity's registration number;</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serial number of the receipt;</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place or locality where the receipt was issued;</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day or year donation was received;</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day on which the receipt was issued if it differs from the day of donation;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full name, including middle initial, and address of the donor;</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44</a:t>
            </a:fld>
            <a:endParaRPr lang="en-US"/>
          </a:p>
        </p:txBody>
      </p:sp>
    </p:spTree>
    <p:extLst>
      <p:ext uri="{BB962C8B-B14F-4D97-AF65-F5344CB8AC3E}">
        <p14:creationId xmlns:p14="http://schemas.microsoft.com/office/powerpoint/2010/main" val="3284584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p:txBody>
          <a:bodyPr/>
          <a:lstStyle/>
          <a:p>
            <a:pPr marL="0" indent="0">
              <a:buNone/>
              <a:tabLst>
                <a:tab pos="139700" algn="l"/>
                <a:tab pos="457200" algn="l"/>
              </a:tabLst>
            </a:pPr>
            <a:r>
              <a:rPr lang="en-US" sz="20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Receipt elements</a:t>
            </a: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All official donation receipts for income tax purposes must contain the following:</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endPar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amount of the gift;</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value and description of any advantage received by the donor;</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eligible amount of the gift;</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signature of an individual authorized by the charity to acknowledge donations; and</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name and website address of the Canada Revenue Agency.</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R="127000">
              <a:spcAft>
                <a:spcPts val="495"/>
              </a:spcAft>
            </a:pP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45</a:t>
            </a:fld>
            <a:endParaRPr lang="en-US"/>
          </a:p>
        </p:txBody>
      </p:sp>
    </p:spTree>
    <p:extLst>
      <p:ext uri="{BB962C8B-B14F-4D97-AF65-F5344CB8AC3E}">
        <p14:creationId xmlns:p14="http://schemas.microsoft.com/office/powerpoint/2010/main" val="3038723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F495-C6FF-0596-578A-CFA78DC3DF57}"/>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7. Tax receipts </a:t>
            </a:r>
          </a:p>
        </p:txBody>
      </p:sp>
      <p:sp>
        <p:nvSpPr>
          <p:cNvPr id="3" name="Content Placeholder 2">
            <a:extLst>
              <a:ext uri="{FF2B5EF4-FFF2-40B4-BE49-F238E27FC236}">
                <a16:creationId xmlns:a16="http://schemas.microsoft.com/office/drawing/2014/main" id="{C9732C50-7384-9D6B-68E6-490305ED79F8}"/>
              </a:ext>
            </a:extLst>
          </p:cNvPr>
          <p:cNvSpPr>
            <a:spLocks noGrp="1"/>
          </p:cNvSpPr>
          <p:nvPr>
            <p:ph idx="1"/>
          </p:nvPr>
        </p:nvSpPr>
        <p:spPr/>
        <p:txBody>
          <a:bodyPr/>
          <a:lstStyle/>
          <a:p>
            <a:pPr marL="0" marR="127000" indent="0">
              <a:spcAft>
                <a:spcPts val="495"/>
              </a:spcAft>
              <a:buNone/>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For </a:t>
            </a:r>
            <a:r>
              <a:rPr lang="en-US" sz="20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non-cash gifts</a:t>
            </a: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(gifts in kind), these additional elements are required:</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day on which the donation was received (if not already indicated);</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a brief description of the property transferred to the charity;</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name and address of the appraiser (if property was appraised); and</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the deemed fair market value of the property in place of amount of gift above.</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825500">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127000" indent="0">
              <a:spcAft>
                <a:spcPts val="1000"/>
              </a:spcAft>
              <a:buNone/>
              <a:tabLst>
                <a:tab pos="139700" algn="l"/>
                <a:tab pos="457200" algn="l"/>
              </a:tabLst>
            </a:pPr>
            <a:r>
              <a:rPr lang="en-US" sz="20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Sample receipts</a:t>
            </a: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are available here: </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R="127000">
              <a:spcAft>
                <a:spcPts val="1000"/>
              </a:spcAft>
              <a:tabLst>
                <a:tab pos="139700" algn="l"/>
                <a:tab pos="457200" algn="l"/>
              </a:tabLst>
            </a:pPr>
            <a:r>
              <a:rPr lang="en-US" sz="20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u="sng"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http://www.cra-arc.gc.ca/chrts-gvng/chrts/pbs/rcpts-eng.html</a:t>
            </a:r>
            <a:endParaRPr lang="en-CA"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CEE62E-8638-9D67-7B96-16BB7ED51141}"/>
              </a:ext>
            </a:extLst>
          </p:cNvPr>
          <p:cNvSpPr>
            <a:spLocks noGrp="1"/>
          </p:cNvSpPr>
          <p:nvPr>
            <p:ph type="sldNum" sz="quarter" idx="12"/>
          </p:nvPr>
        </p:nvSpPr>
        <p:spPr/>
        <p:txBody>
          <a:bodyPr/>
          <a:lstStyle/>
          <a:p>
            <a:fld id="{B50D4994-8F00-5A4D-BB44-ED589848FD24}" type="slidenum">
              <a:rPr lang="en-US" smtClean="0"/>
              <a:t>46</a:t>
            </a:fld>
            <a:endParaRPr lang="en-US"/>
          </a:p>
        </p:txBody>
      </p:sp>
    </p:spTree>
    <p:extLst>
      <p:ext uri="{BB962C8B-B14F-4D97-AF65-F5344CB8AC3E}">
        <p14:creationId xmlns:p14="http://schemas.microsoft.com/office/powerpoint/2010/main" val="3695066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8. Charities and advocacy</a:t>
            </a:r>
          </a:p>
        </p:txBody>
      </p:sp>
      <p:sp>
        <p:nvSpPr>
          <p:cNvPr id="3" name="Content Placeholder 2"/>
          <p:cNvSpPr>
            <a:spLocks noGrp="1"/>
          </p:cNvSpPr>
          <p:nvPr>
            <p:ph idx="1"/>
          </p:nvPr>
        </p:nvSpPr>
        <p:spPr>
          <a:xfrm>
            <a:off x="838201" y="1527586"/>
            <a:ext cx="8149047" cy="4649377"/>
          </a:xfrm>
        </p:spPr>
        <p:txBody>
          <a:bodyPr>
            <a:normAutofit/>
          </a:bodyPr>
          <a:lstStyle/>
          <a:p>
            <a:pPr marL="342900" lvl="0" indent="-342900">
              <a:buFont typeface="Symbol" pitchFamily="2" charset="2"/>
              <a:buChar char=""/>
            </a:pPr>
            <a:r>
              <a:rPr lang="en-C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was previously a problem. The rules were unclear, restrictive and a negative value. Charities were discouraged from sharing their ideas for legal and regulatory reform to solve problems</a:t>
            </a:r>
            <a:r>
              <a:rPr lang="en-CA"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C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changed in 2019. The Government of Canada changed the Income Tax Act and administrative policies to clarify and enable charities to engage in “public policy dialogue and development activities” that help advance their charitable purposes. </a:t>
            </a:r>
            <a:r>
              <a:rPr lang="en-CA" sz="1600" u="sng"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https://www.canada.ca/en/revenue-agency/services/charities-giving/charities/policies-guidance/public-policy-dialogue-development-activities.html#toc10</a:t>
            </a:r>
            <a:endParaRPr lang="en-C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buNone/>
            </a:pPr>
            <a:endParaRPr lang="en-US" dirty="0">
              <a:ea typeface="Times New Roman" charset="0"/>
              <a:cs typeface="Times New Roman" charset="0"/>
            </a:endParaRPr>
          </a:p>
          <a:p>
            <a:pPr marL="0" indent="0">
              <a:lnSpc>
                <a:spcPct val="120000"/>
              </a:lnSpc>
              <a:buNone/>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47</a:t>
            </a:fld>
            <a:endParaRPr lang="en-US"/>
          </a:p>
        </p:txBody>
      </p:sp>
    </p:spTree>
    <p:extLst>
      <p:ext uri="{BB962C8B-B14F-4D97-AF65-F5344CB8AC3E}">
        <p14:creationId xmlns:p14="http://schemas.microsoft.com/office/powerpoint/2010/main" val="1406161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ea typeface="Times New Roman" charset="0"/>
                <a:cs typeface="Times New Roman" panose="02020603050405020304" pitchFamily="18" charset="0"/>
              </a:rPr>
              <a:t>8. Charities and advocacy</a:t>
            </a:r>
          </a:p>
        </p:txBody>
      </p:sp>
      <p:sp>
        <p:nvSpPr>
          <p:cNvPr id="3" name="Content Placeholder 2"/>
          <p:cNvSpPr>
            <a:spLocks noGrp="1"/>
          </p:cNvSpPr>
          <p:nvPr>
            <p:ph idx="1"/>
          </p:nvPr>
        </p:nvSpPr>
        <p:spPr>
          <a:xfrm>
            <a:off x="838201" y="1527586"/>
            <a:ext cx="8149047" cy="4649377"/>
          </a:xfrm>
        </p:spPr>
        <p:txBody>
          <a:bodyPr>
            <a:normAutofit/>
          </a:bodyPr>
          <a:lstStyle/>
          <a:p>
            <a:pPr marL="342900" indent="-342900">
              <a:buFont typeface="Symbol" pitchFamily="2" charset="2"/>
              <a:buChar char=""/>
            </a:pPr>
            <a:endParaRPr lang="en-US" dirty="0">
              <a:ea typeface="Times New Roman" charset="0"/>
              <a:cs typeface="Times New Roman" charset="0"/>
            </a:endParaRPr>
          </a:p>
          <a:p>
            <a:pPr marL="342900" indent="-342900">
              <a:buFont typeface="Symbol" pitchFamily="2" charset="2"/>
              <a:buChar char=""/>
            </a:pPr>
            <a:r>
              <a:rPr lang="en-US" sz="2400" dirty="0">
                <a:solidFill>
                  <a:schemeClr val="tx2"/>
                </a:solidFill>
                <a:latin typeface="Times New Roman" panose="02020603050405020304" pitchFamily="18" charset="0"/>
                <a:ea typeface="Times New Roman" charset="0"/>
                <a:cs typeface="Times New Roman" panose="02020603050405020304" pitchFamily="18" charset="0"/>
              </a:rPr>
              <a:t>“A charity may engage in unlimited PPDDAs that further its stated charitable purpose(s) provided the charity never directly or indirectly supports or opposes a political party or candidate for public office.”</a:t>
            </a:r>
          </a:p>
          <a:p>
            <a:pPr marL="0" indent="0">
              <a:buNone/>
            </a:pPr>
            <a:endParaRPr lang="en-US" sz="2400" dirty="0">
              <a:solidFill>
                <a:schemeClr val="tx2"/>
              </a:solidFill>
              <a:latin typeface="Times New Roman" panose="02020603050405020304" pitchFamily="18" charset="0"/>
              <a:ea typeface="Times New Roman" charset="0"/>
              <a:cs typeface="Times New Roman" panose="02020603050405020304" pitchFamily="18" charset="0"/>
            </a:endParaRPr>
          </a:p>
          <a:p>
            <a:pPr marL="342900" indent="-342900">
              <a:buFont typeface="Symbol" pitchFamily="2" charset="2"/>
              <a:buChar char=""/>
            </a:pPr>
            <a:r>
              <a:rPr lang="en-CA"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“In other words, a charity is free to advocate for retaining, opposing, or changing any law, policy, or decision of government in furtherance of its stated charitable purpose.</a:t>
            </a:r>
            <a:r>
              <a:rPr lang="en-CA" sz="2400" dirty="0">
                <a:solidFill>
                  <a:schemeClr val="tx2"/>
                </a:solidFill>
                <a:effectLst/>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ea typeface="Times New Roman" charset="0"/>
                <a:cs typeface="Times New Roman" panose="02020603050405020304" pitchFamily="18" charset="0"/>
              </a:rPr>
              <a:t> </a:t>
            </a:r>
          </a:p>
          <a:p>
            <a:pPr marL="342900" lvl="0" indent="-342900">
              <a:buFont typeface="Symbol" pitchFamily="2" charset="2"/>
              <a:buChar char=""/>
            </a:pPr>
            <a:endParaRPr lang="en-US" dirty="0">
              <a:ea typeface="Times New Roman" charset="0"/>
              <a:cs typeface="Times New Roman" charset="0"/>
            </a:endParaRPr>
          </a:p>
          <a:p>
            <a:pPr marL="0" indent="0">
              <a:lnSpc>
                <a:spcPct val="120000"/>
              </a:lnSpc>
              <a:buNone/>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a:p>
            <a:pPr>
              <a:lnSpc>
                <a:spcPct val="120000"/>
              </a:lnSpc>
            </a:pPr>
            <a:endParaRPr lang="en-US"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50D4994-8F00-5A4D-BB44-ED589848FD24}" type="slidenum">
              <a:rPr lang="en-US" smtClean="0"/>
              <a:t>48</a:t>
            </a:fld>
            <a:endParaRPr lang="en-US"/>
          </a:p>
        </p:txBody>
      </p:sp>
    </p:spTree>
    <p:extLst>
      <p:ext uri="{BB962C8B-B14F-4D97-AF65-F5344CB8AC3E}">
        <p14:creationId xmlns:p14="http://schemas.microsoft.com/office/powerpoint/2010/main" val="225798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lstStyle/>
          <a:p>
            <a:pPr eaLnBrk="1" hangingPunct="1">
              <a:lnSpc>
                <a:spcPct val="90000"/>
              </a:lnSpc>
            </a:pPr>
            <a:r>
              <a:rPr lang="en-US" altLang="en-US" sz="2400" i="1" dirty="0">
                <a:solidFill>
                  <a:schemeClr val="tx2"/>
                </a:solidFill>
                <a:latin typeface="Times New Roman" charset="0"/>
                <a:ea typeface="ＭＳ Ｐゴシック" charset="-128"/>
              </a:rPr>
              <a:t>Income Tax Act</a:t>
            </a:r>
            <a:r>
              <a:rPr lang="en-US" altLang="en-US" sz="2400" dirty="0">
                <a:solidFill>
                  <a:schemeClr val="tx2"/>
                </a:solidFill>
                <a:latin typeface="Times New Roman" charset="0"/>
                <a:ea typeface="ＭＳ Ｐゴシック" charset="-128"/>
              </a:rPr>
              <a:t> prohibits </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unrelated business activities</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 by all charities.</a:t>
            </a:r>
          </a:p>
          <a:p>
            <a:pPr eaLnBrk="1" hangingPunct="1">
              <a:lnSpc>
                <a:spcPct val="90000"/>
              </a:lnSpc>
            </a:pPr>
            <a:r>
              <a:rPr lang="en-US" altLang="en-US" sz="2400" dirty="0">
                <a:solidFill>
                  <a:schemeClr val="tx2"/>
                </a:solidFill>
                <a:latin typeface="Times New Roman" charset="0"/>
                <a:ea typeface="ＭＳ Ｐゴシック" charset="-128"/>
              </a:rPr>
              <a:t>Charitable Organizations and Public Foundations are permitted to engage in </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related business activities.</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 Private Foundations may not.  </a:t>
            </a:r>
          </a:p>
          <a:p>
            <a:pPr eaLnBrk="1" hangingPunct="1">
              <a:lnSpc>
                <a:spcPct val="90000"/>
              </a:lnSpc>
            </a:pPr>
            <a:r>
              <a:rPr lang="en-US" altLang="en-US" sz="2400" dirty="0">
                <a:solidFill>
                  <a:schemeClr val="tx2"/>
                </a:solidFill>
                <a:latin typeface="Times New Roman" charset="0"/>
                <a:ea typeface="ＭＳ Ｐゴシック" charset="-128"/>
              </a:rPr>
              <a:t>The </a:t>
            </a:r>
            <a:r>
              <a:rPr lang="en-US" altLang="en-US" sz="2400" i="1" dirty="0">
                <a:solidFill>
                  <a:schemeClr val="tx2"/>
                </a:solidFill>
                <a:latin typeface="Times New Roman" charset="0"/>
                <a:ea typeface="ＭＳ Ｐゴシック" charset="-128"/>
              </a:rPr>
              <a:t>ITA</a:t>
            </a:r>
            <a:r>
              <a:rPr lang="en-US" altLang="en-US" sz="2400" dirty="0">
                <a:solidFill>
                  <a:schemeClr val="tx2"/>
                </a:solidFill>
                <a:latin typeface="Times New Roman" charset="0"/>
                <a:ea typeface="ＭＳ Ｐゴシック" charset="-128"/>
              </a:rPr>
              <a:t> does not fully define either term.</a:t>
            </a:r>
          </a:p>
          <a:p>
            <a:pPr eaLnBrk="1" hangingPunct="1">
              <a:lnSpc>
                <a:spcPct val="90000"/>
              </a:lnSpc>
            </a:pPr>
            <a:r>
              <a:rPr lang="en-US" altLang="en-US" sz="2400" dirty="0">
                <a:solidFill>
                  <a:schemeClr val="tx2"/>
                </a:solidFill>
                <a:latin typeface="Times New Roman" charset="0"/>
                <a:ea typeface="ＭＳ Ｐゴシック" charset="-128"/>
              </a:rPr>
              <a:t>The case law is not well developed. </a:t>
            </a:r>
          </a:p>
          <a:p>
            <a:pPr eaLnBrk="1" hangingPunct="1">
              <a:lnSpc>
                <a:spcPct val="90000"/>
              </a:lnSpc>
            </a:pPr>
            <a:r>
              <a:rPr lang="en-US" altLang="en-US" sz="2400" dirty="0">
                <a:solidFill>
                  <a:schemeClr val="tx2"/>
                </a:solidFill>
                <a:latin typeface="Times New Roman" charset="0"/>
                <a:ea typeface="ＭＳ Ｐゴシック" charset="-128"/>
              </a:rPr>
              <a:t>Canada Revenue Agency Policy Statement CPS-019</a:t>
            </a:r>
            <a:endParaRPr lang="en-US" altLang="en-US" sz="1600" dirty="0">
              <a:solidFill>
                <a:schemeClr val="tx2"/>
              </a:solidFill>
              <a:ea typeface="ＭＳ Ｐゴシック" charset="-128"/>
            </a:endParaRPr>
          </a:p>
          <a:p>
            <a:pPr marL="0" indent="0" eaLnBrk="1" hangingPunct="1">
              <a:lnSpc>
                <a:spcPct val="90000"/>
              </a:lnSpc>
              <a:buNone/>
            </a:pPr>
            <a:r>
              <a:rPr lang="en-US" altLang="en-US" sz="1600" dirty="0">
                <a:solidFill>
                  <a:schemeClr val="tx2"/>
                </a:solidFill>
                <a:latin typeface="Times New Roman" charset="0"/>
                <a:ea typeface="ＭＳ Ｐゴシック" charset="-128"/>
                <a:hlinkClick r:id="rId2">
                  <a:extLst>
                    <a:ext uri="{A12FA001-AC4F-418D-AE19-62706E023703}">
                      <ahyp:hlinkClr xmlns:ahyp="http://schemas.microsoft.com/office/drawing/2018/hyperlinkcolor" val="tx"/>
                    </a:ext>
                  </a:extLst>
                </a:hlinkClick>
              </a:rPr>
              <a:t>http://www.cra-arc.gc.ca/tax/charities/policy/cps/cps-019-e.html</a:t>
            </a:r>
            <a:r>
              <a:rPr lang="en-US" altLang="en-US" sz="1600" dirty="0">
                <a:solidFill>
                  <a:schemeClr val="tx2"/>
                </a:solidFill>
                <a:ea typeface="ＭＳ Ｐゴシック" charset="-128"/>
              </a:rPr>
              <a:t> </a:t>
            </a:r>
            <a:endParaRPr lang="en-US" sz="1600" dirty="0"/>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49</a:t>
            </a:fld>
            <a:endParaRPr lang="en-US"/>
          </a:p>
        </p:txBody>
      </p:sp>
    </p:spTree>
    <p:extLst>
      <p:ext uri="{BB962C8B-B14F-4D97-AF65-F5344CB8AC3E}">
        <p14:creationId xmlns:p14="http://schemas.microsoft.com/office/powerpoint/2010/main" val="337506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nchor="ctr">
            <a:normAutofit/>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p:txBody>
          <a:bodyPr>
            <a:normAutofit/>
          </a:bodyPr>
          <a:lstStyle/>
          <a:p>
            <a:pPr marL="0" indent="0">
              <a:buNone/>
            </a:pPr>
            <a:r>
              <a:rPr lang="en-US" sz="2400" dirty="0">
                <a:solidFill>
                  <a:schemeClr val="tx2"/>
                </a:solidFill>
                <a:latin typeface="Times New Roman" panose="02020603050405020304" pitchFamily="18" charset="0"/>
                <a:cs typeface="Times New Roman" panose="02020603050405020304" pitchFamily="18" charset="0"/>
              </a:rPr>
              <a:t>a.  Non-profit Organizations v. Registered Charities</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b.  3 categories of registered charities </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charitable organizations, public foundations, private foundations</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c.  “Qualified </a:t>
            </a:r>
            <a:r>
              <a:rPr lang="en-US" sz="2400" dirty="0" err="1">
                <a:solidFill>
                  <a:schemeClr val="tx2"/>
                </a:solidFill>
                <a:latin typeface="Times New Roman" panose="02020603050405020304" pitchFamily="18" charset="0"/>
                <a:cs typeface="Times New Roman" panose="02020603050405020304" pitchFamily="18" charset="0"/>
              </a:rPr>
              <a:t>donees</a:t>
            </a:r>
            <a:r>
              <a:rPr lang="en-US" sz="2400" dirty="0">
                <a:solidFill>
                  <a:schemeClr val="tx2"/>
                </a:solidFill>
                <a:latin typeface="Times New Roman" panose="02020603050405020304" pitchFamily="18" charset="0"/>
                <a:cs typeface="Times New Roman" panose="02020603050405020304" pitchFamily="18" charset="0"/>
              </a:rPr>
              <a:t>”</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d.  Incorporation (federal or provincial)</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e.  Charitable registration  - CRA</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f.  Charitable purposes</a:t>
            </a:r>
          </a:p>
          <a:p>
            <a:endParaRPr lang="en-US" dirty="0"/>
          </a:p>
          <a:p>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nchor="ctr">
            <a:normAutofit/>
          </a:bodyPr>
          <a:lstStyle/>
          <a:p>
            <a:pPr>
              <a:spcAft>
                <a:spcPts val="600"/>
              </a:spcAft>
            </a:pPr>
            <a:fld id="{B50D4994-8F00-5A4D-BB44-ED589848FD24}" type="slidenum">
              <a:rPr lang="en-US" smtClean="0"/>
              <a:pPr>
                <a:spcAft>
                  <a:spcPts val="600"/>
                </a:spcAft>
              </a:pPr>
              <a:t>5</a:t>
            </a:fld>
            <a:endParaRPr lang="en-US"/>
          </a:p>
        </p:txBody>
      </p:sp>
    </p:spTree>
    <p:extLst>
      <p:ext uri="{BB962C8B-B14F-4D97-AF65-F5344CB8AC3E}">
        <p14:creationId xmlns:p14="http://schemas.microsoft.com/office/powerpoint/2010/main" val="3353438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a:xfrm>
            <a:off x="838201" y="2065467"/>
            <a:ext cx="8149047" cy="4111495"/>
          </a:xfrm>
        </p:spPr>
        <p:txBody>
          <a:bodyPr/>
          <a:lstStyle/>
          <a:p>
            <a:pPr eaLnBrk="1" hangingPunct="1">
              <a:buFontTx/>
              <a:buNone/>
              <a:defRPr/>
            </a:pPr>
            <a:r>
              <a:rPr lang="en-US" sz="2400" dirty="0">
                <a:solidFill>
                  <a:schemeClr val="tx2"/>
                </a:solidFill>
                <a:latin typeface="Times New Roman" charset="0"/>
              </a:rPr>
              <a:t>The Policy issue: competition &amp; tax fairness</a:t>
            </a:r>
          </a:p>
          <a:p>
            <a:pPr eaLnBrk="1" hangingPunct="1">
              <a:defRPr/>
            </a:pPr>
            <a:r>
              <a:rPr lang="en-US" sz="2400" dirty="0">
                <a:solidFill>
                  <a:schemeClr val="tx2"/>
                </a:solidFill>
                <a:latin typeface="Times New Roman" charset="0"/>
              </a:rPr>
              <a:t>Should charities be able to compete tax-free?</a:t>
            </a:r>
          </a:p>
          <a:p>
            <a:pPr eaLnBrk="1" hangingPunct="1">
              <a:defRPr/>
            </a:pPr>
            <a:r>
              <a:rPr lang="en-US" sz="2400" dirty="0">
                <a:solidFill>
                  <a:schemeClr val="tx2"/>
                </a:solidFill>
                <a:latin typeface="Times New Roman" charset="0"/>
              </a:rPr>
              <a:t>In most other countries unrelated business is permitted, but the charity will be taxed on that income like a private business.</a:t>
            </a:r>
          </a:p>
          <a:p>
            <a:pPr eaLnBrk="1" hangingPunct="1">
              <a:defRPr/>
            </a:pPr>
            <a:r>
              <a:rPr lang="en-US" sz="2400" dirty="0">
                <a:solidFill>
                  <a:schemeClr val="tx2"/>
                </a:solidFill>
                <a:latin typeface="Times New Roman" charset="0"/>
              </a:rPr>
              <a:t>Related business income is usually tax exempt.</a:t>
            </a:r>
          </a:p>
          <a:p>
            <a:pPr marL="0" indent="0" eaLnBrk="1" hangingPunct="1">
              <a:buFontTx/>
              <a:buNone/>
              <a:defRPr/>
            </a:pPr>
            <a:endParaRPr lang="en-US" sz="2000" dirty="0">
              <a:latin typeface="Times New Roman" charset="0"/>
            </a:endParaRPr>
          </a:p>
          <a:p>
            <a:endParaRPr lang="en-US" dirty="0"/>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50</a:t>
            </a:fld>
            <a:endParaRPr lang="en-US"/>
          </a:p>
        </p:txBody>
      </p:sp>
    </p:spTree>
    <p:extLst>
      <p:ext uri="{BB962C8B-B14F-4D97-AF65-F5344CB8AC3E}">
        <p14:creationId xmlns:p14="http://schemas.microsoft.com/office/powerpoint/2010/main" val="3464720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lstStyle/>
          <a:p>
            <a:pPr eaLnBrk="1" hangingPunct="1">
              <a:buFontTx/>
              <a:buNone/>
            </a:pPr>
            <a:r>
              <a:rPr lang="en-US" altLang="en-US" sz="2800" dirty="0">
                <a:solidFill>
                  <a:schemeClr val="tx2"/>
                </a:solidFill>
                <a:latin typeface="Times New Roman" charset="0"/>
                <a:ea typeface="ＭＳ Ｐゴシック" charset="-128"/>
              </a:rPr>
              <a:t>The </a:t>
            </a:r>
            <a:r>
              <a:rPr lang="en-US" altLang="en-US" sz="2800" i="1" dirty="0">
                <a:solidFill>
                  <a:schemeClr val="tx2"/>
                </a:solidFill>
                <a:latin typeface="Times New Roman" charset="0"/>
                <a:ea typeface="ＭＳ Ｐゴシック" charset="-128"/>
              </a:rPr>
              <a:t>ITA</a:t>
            </a:r>
            <a:r>
              <a:rPr lang="en-US" altLang="en-US" sz="2800" dirty="0">
                <a:solidFill>
                  <a:schemeClr val="tx2"/>
                </a:solidFill>
                <a:latin typeface="Times New Roman" charset="0"/>
                <a:ea typeface="ＭＳ Ｐゴシック" charset="-128"/>
              </a:rPr>
              <a:t> does clarify in section 149.1 that:</a:t>
            </a:r>
          </a:p>
          <a:p>
            <a:pPr eaLnBrk="1" hangingPunct="1"/>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related business</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in relation to a charity, includes a business that is unrelated to the objects of the charity if substantially all persons employed by the charity in the carrying on of that business are not remunerated for that employment.</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eaLnBrk="1" hangingPunct="1">
              <a:buFontTx/>
              <a:buNone/>
            </a:pPr>
            <a:r>
              <a:rPr lang="en-US" altLang="en-US" sz="1800" dirty="0">
                <a:solidFill>
                  <a:schemeClr val="tx2"/>
                </a:solidFill>
                <a:latin typeface="Times New Roman" charset="0"/>
                <a:ea typeface="ＭＳ Ｐゴシック" charset="-128"/>
              </a:rPr>
              <a:t>- </a:t>
            </a:r>
            <a:r>
              <a:rPr lang="en-US" altLang="en-US" sz="2000" dirty="0">
                <a:solidFill>
                  <a:schemeClr val="tx2"/>
                </a:solidFill>
                <a:latin typeface="Times New Roman" charset="0"/>
                <a:ea typeface="ＭＳ Ｐゴシック" charset="-128"/>
              </a:rPr>
              <a:t>CRA views substantially all as 90% or more.</a:t>
            </a:r>
          </a:p>
          <a:p>
            <a:pPr marL="0" indent="0" eaLnBrk="1" hangingPunct="1">
              <a:buFontTx/>
              <a:buNone/>
              <a:defRPr/>
            </a:pPr>
            <a:endParaRPr lang="en-US" sz="2000" dirty="0">
              <a:latin typeface="Times New Roman" charset="0"/>
            </a:endParaRPr>
          </a:p>
          <a:p>
            <a:endParaRPr lang="en-US" dirty="0"/>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51</a:t>
            </a:fld>
            <a:endParaRPr lang="en-US"/>
          </a:p>
        </p:txBody>
      </p:sp>
    </p:spTree>
    <p:extLst>
      <p:ext uri="{BB962C8B-B14F-4D97-AF65-F5344CB8AC3E}">
        <p14:creationId xmlns:p14="http://schemas.microsoft.com/office/powerpoint/2010/main" val="2303787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lstStyle/>
          <a:p>
            <a:pPr marL="0" indent="0" eaLnBrk="1" hangingPunct="1">
              <a:buFontTx/>
              <a:buNone/>
              <a:defRPr/>
            </a:pPr>
            <a:r>
              <a:rPr lang="en-US" sz="2400" dirty="0">
                <a:solidFill>
                  <a:schemeClr val="tx2"/>
                </a:solidFill>
                <a:latin typeface="Times New Roman" charset="0"/>
              </a:rPr>
              <a:t>CRA’s guidance:</a:t>
            </a:r>
          </a:p>
          <a:p>
            <a:pPr eaLnBrk="1" hangingPunct="1"/>
            <a:r>
              <a:rPr lang="en-US" altLang="en-US" sz="2400" dirty="0">
                <a:solidFill>
                  <a:schemeClr val="tx2"/>
                </a:solidFill>
                <a:latin typeface="Times New Roman" charset="0"/>
                <a:ea typeface="ＭＳ Ｐゴシック" charset="-128"/>
              </a:rPr>
              <a:t>. Two kinds of </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related business</a:t>
            </a:r>
            <a:r>
              <a:rPr lang="ja-JP" altLang="en-US" sz="2400">
                <a:solidFill>
                  <a:schemeClr val="tx2"/>
                </a:solidFill>
                <a:latin typeface="Times New Roman" charset="0"/>
                <a:ea typeface="ＭＳ Ｐゴシック" charset="-128"/>
              </a:rPr>
              <a:t>”</a:t>
            </a:r>
            <a:endParaRPr lang="en-US" altLang="ja-JP" sz="2400" dirty="0">
              <a:solidFill>
                <a:schemeClr val="tx2"/>
              </a:solidFill>
              <a:latin typeface="Times New Roman" charset="0"/>
              <a:ea typeface="ＭＳ Ｐゴシック" charset="-128"/>
            </a:endParaRPr>
          </a:p>
          <a:p>
            <a:pPr lvl="1" eaLnBrk="1" hangingPunct="1"/>
            <a:r>
              <a:rPr lang="en-US" altLang="en-US" sz="2400" dirty="0">
                <a:solidFill>
                  <a:schemeClr val="tx2"/>
                </a:solidFill>
                <a:latin typeface="Times New Roman" charset="0"/>
                <a:ea typeface="ＭＳ Ｐゴシック" charset="-128"/>
              </a:rPr>
              <a:t>Those that are run substantially by volunteers.</a:t>
            </a:r>
          </a:p>
          <a:p>
            <a:pPr lvl="1" eaLnBrk="1" hangingPunct="1"/>
            <a:r>
              <a:rPr lang="en-US" altLang="en-US" sz="2400" dirty="0">
                <a:solidFill>
                  <a:schemeClr val="tx2"/>
                </a:solidFill>
                <a:latin typeface="Times New Roman" charset="0"/>
                <a:ea typeface="ＭＳ Ｐゴシック" charset="-128"/>
              </a:rPr>
              <a:t>Those that </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are </a:t>
            </a:r>
            <a:r>
              <a:rPr lang="en-US" altLang="ja-JP" sz="2400" u="sng" dirty="0">
                <a:solidFill>
                  <a:schemeClr val="tx2"/>
                </a:solidFill>
                <a:latin typeface="Times New Roman" charset="0"/>
                <a:ea typeface="ＭＳ Ｐゴシック" charset="-128"/>
              </a:rPr>
              <a:t>linked</a:t>
            </a:r>
            <a:r>
              <a:rPr lang="en-US" altLang="ja-JP" sz="2400" dirty="0">
                <a:solidFill>
                  <a:schemeClr val="tx2"/>
                </a:solidFill>
                <a:latin typeface="Times New Roman" charset="0"/>
                <a:ea typeface="ＭＳ Ｐゴシック" charset="-128"/>
              </a:rPr>
              <a:t> to a charity</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s purpose and </a:t>
            </a:r>
            <a:r>
              <a:rPr lang="en-US" altLang="ja-JP" sz="2400" u="sng" dirty="0">
                <a:solidFill>
                  <a:schemeClr val="tx2"/>
                </a:solidFill>
                <a:latin typeface="Times New Roman" charset="0"/>
                <a:ea typeface="ＭＳ Ｐゴシック" charset="-128"/>
              </a:rPr>
              <a:t>subordinate</a:t>
            </a:r>
            <a:r>
              <a:rPr lang="en-US" altLang="ja-JP" sz="2400" dirty="0">
                <a:solidFill>
                  <a:schemeClr val="tx2"/>
                </a:solidFill>
                <a:latin typeface="Times New Roman" charset="0"/>
                <a:ea typeface="ＭＳ Ｐゴシック" charset="-128"/>
              </a:rPr>
              <a:t> to that purpose.</a:t>
            </a:r>
            <a:r>
              <a:rPr lang="ja-JP" altLang="en-US" sz="2400">
                <a:solidFill>
                  <a:schemeClr val="tx2"/>
                </a:solidFill>
                <a:latin typeface="Times New Roman" charset="0"/>
                <a:ea typeface="ＭＳ Ｐゴシック" charset="-128"/>
              </a:rPr>
              <a:t>”</a:t>
            </a:r>
            <a:endParaRPr lang="en-US" altLang="ja-JP" sz="2400" dirty="0">
              <a:solidFill>
                <a:schemeClr val="tx2"/>
              </a:solidFill>
              <a:latin typeface="Times New Roman" charset="0"/>
              <a:ea typeface="ＭＳ Ｐゴシック" charset="-128"/>
            </a:endParaRPr>
          </a:p>
          <a:p>
            <a:pPr lvl="1" eaLnBrk="1" hangingPunct="1"/>
            <a:endParaRPr lang="en-US" altLang="en-US" sz="2400" dirty="0">
              <a:solidFill>
                <a:schemeClr val="tx2"/>
              </a:solidFill>
              <a:latin typeface="Times New Roman" charset="0"/>
              <a:ea typeface="ＭＳ Ｐゴシック" charset="-128"/>
            </a:endParaRPr>
          </a:p>
          <a:p>
            <a:pPr eaLnBrk="1" hangingPunct="1"/>
            <a:r>
              <a:rPr lang="en-US" altLang="en-US" sz="2400" dirty="0">
                <a:solidFill>
                  <a:schemeClr val="tx2"/>
                </a:solidFill>
                <a:latin typeface="Times New Roman" charset="0"/>
                <a:ea typeface="ＭＳ Ｐゴシック" charset="-128"/>
              </a:rPr>
              <a:t>Charities must have exclusively charitable purposes. Business cannot become a purpose in its own right. </a:t>
            </a:r>
          </a:p>
          <a:p>
            <a:pPr eaLnBrk="1" hangingPunct="1">
              <a:lnSpc>
                <a:spcPct val="90000"/>
              </a:lnSpc>
              <a:buFontTx/>
              <a:buNone/>
            </a:pPr>
            <a:endParaRPr lang="en-US" altLang="en-US" dirty="0">
              <a:latin typeface="Times New Roman" charset="0"/>
              <a:ea typeface="ＭＳ Ｐゴシック" charset="-128"/>
            </a:endParaRPr>
          </a:p>
          <a:p>
            <a:endParaRPr lang="en-US" dirty="0"/>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52</a:t>
            </a:fld>
            <a:endParaRPr lang="en-US"/>
          </a:p>
        </p:txBody>
      </p:sp>
    </p:spTree>
    <p:extLst>
      <p:ext uri="{BB962C8B-B14F-4D97-AF65-F5344CB8AC3E}">
        <p14:creationId xmlns:p14="http://schemas.microsoft.com/office/powerpoint/2010/main" val="4057481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lstStyle/>
          <a:p>
            <a:pPr eaLnBrk="1" hangingPunct="1">
              <a:buFontTx/>
              <a:buNone/>
            </a:pPr>
            <a:r>
              <a:rPr lang="en-CA" altLang="ja-JP" sz="2400" dirty="0">
                <a:solidFill>
                  <a:schemeClr val="tx2"/>
                </a:solidFill>
                <a:latin typeface="Times New Roman" charset="0"/>
                <a:ea typeface="ＭＳ Ｐゴシック" charset="-128"/>
              </a:rPr>
              <a:t>CRA’s guidance: </a:t>
            </a:r>
          </a:p>
          <a:p>
            <a:pPr eaLnBrk="1" hangingPunct="1">
              <a:buFontTx/>
              <a:buNone/>
            </a:pP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Business</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 involves commercial activity – deriving revenue from goods or services – with the intention to earn profit. </a:t>
            </a:r>
          </a:p>
          <a:p>
            <a:pPr eaLnBrk="1" hangingPunct="1">
              <a:buFontTx/>
              <a:buNone/>
            </a:pPr>
            <a:r>
              <a:rPr lang="en-US" altLang="en-US" sz="2400" dirty="0">
                <a:solidFill>
                  <a:schemeClr val="tx2"/>
                </a:solidFill>
                <a:latin typeface="Times New Roman" charset="0"/>
                <a:ea typeface="ＭＳ Ｐゴシック" charset="-128"/>
              </a:rPr>
              <a:t>Factors indicating business:</a:t>
            </a:r>
          </a:p>
          <a:p>
            <a:pPr lvl="1" eaLnBrk="1" hangingPunct="1"/>
            <a:r>
              <a:rPr lang="en-US" altLang="en-US" sz="2400" dirty="0">
                <a:solidFill>
                  <a:schemeClr val="tx2"/>
                </a:solidFill>
                <a:latin typeface="Times New Roman" charset="0"/>
                <a:ea typeface="ＭＳ Ｐゴシック" charset="-128"/>
              </a:rPr>
              <a:t>Intention to make profit</a:t>
            </a:r>
          </a:p>
          <a:p>
            <a:pPr lvl="1" eaLnBrk="1" hangingPunct="1"/>
            <a:r>
              <a:rPr lang="en-US" altLang="en-US" sz="2400" dirty="0">
                <a:solidFill>
                  <a:schemeClr val="tx2"/>
                </a:solidFill>
                <a:latin typeface="Times New Roman" charset="0"/>
                <a:ea typeface="ＭＳ Ｐゴシック" charset="-128"/>
              </a:rPr>
              <a:t>Potential to show a profit</a:t>
            </a:r>
          </a:p>
          <a:p>
            <a:pPr lvl="1" eaLnBrk="1" hangingPunct="1"/>
            <a:r>
              <a:rPr lang="en-US" altLang="en-US" sz="2400" dirty="0">
                <a:solidFill>
                  <a:schemeClr val="tx2"/>
                </a:solidFill>
                <a:latin typeface="Times New Roman" charset="0"/>
                <a:ea typeface="ＭＳ Ｐゴシック" charset="-128"/>
              </a:rPr>
              <a:t>Past profit</a:t>
            </a:r>
          </a:p>
          <a:p>
            <a:pPr lvl="1" eaLnBrk="1" hangingPunct="1"/>
            <a:r>
              <a:rPr lang="en-US" altLang="en-US" sz="2400" dirty="0">
                <a:solidFill>
                  <a:schemeClr val="tx2"/>
                </a:solidFill>
                <a:latin typeface="Times New Roman" charset="0"/>
                <a:ea typeface="ＭＳ Ｐゴシック" charset="-128"/>
              </a:rPr>
              <a:t>Expertise of person doing the work</a:t>
            </a:r>
          </a:p>
          <a:p>
            <a:pPr marL="0" indent="0" eaLnBrk="1" hangingPunct="1">
              <a:buFontTx/>
              <a:buNone/>
              <a:defRPr/>
            </a:pPr>
            <a:r>
              <a:rPr lang="en-US" altLang="en-US" sz="2400" dirty="0">
                <a:latin typeface="Times New Roman" charset="0"/>
                <a:ea typeface="ＭＳ Ｐゴシック" charset="-128"/>
              </a:rPr>
              <a:t>. </a:t>
            </a:r>
          </a:p>
          <a:p>
            <a:pPr eaLnBrk="1" hangingPunct="1">
              <a:lnSpc>
                <a:spcPct val="90000"/>
              </a:lnSpc>
              <a:buFontTx/>
              <a:buNone/>
            </a:pPr>
            <a:endParaRPr lang="en-US" altLang="en-US" dirty="0">
              <a:latin typeface="Times New Roman" charset="0"/>
              <a:ea typeface="ＭＳ Ｐゴシック" charset="-128"/>
            </a:endParaRPr>
          </a:p>
          <a:p>
            <a:endParaRPr lang="en-US" dirty="0"/>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53</a:t>
            </a:fld>
            <a:endParaRPr lang="en-US"/>
          </a:p>
        </p:txBody>
      </p:sp>
    </p:spTree>
    <p:extLst>
      <p:ext uri="{BB962C8B-B14F-4D97-AF65-F5344CB8AC3E}">
        <p14:creationId xmlns:p14="http://schemas.microsoft.com/office/powerpoint/2010/main" val="758703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lnSpcReduction="10000"/>
          </a:bodyPr>
          <a:lstStyle/>
          <a:p>
            <a:pPr eaLnBrk="1" hangingPunct="1">
              <a:buFontTx/>
              <a:buNone/>
            </a:pPr>
            <a:r>
              <a:rPr lang="en-US" altLang="en-US" sz="2800" dirty="0">
                <a:solidFill>
                  <a:schemeClr val="tx2"/>
                </a:solidFill>
                <a:latin typeface="Times New Roman" charset="0"/>
                <a:ea typeface="ＭＳ Ｐゴシック" charset="-128"/>
              </a:rPr>
              <a:t>3 important things that are not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business</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eaLnBrk="1" hangingPunct="1"/>
            <a:r>
              <a:rPr lang="en-US" altLang="en-US" sz="2800" dirty="0">
                <a:solidFill>
                  <a:schemeClr val="tx2"/>
                </a:solidFill>
                <a:latin typeface="Times New Roman" charset="0"/>
                <a:ea typeface="ＭＳ Ｐゴシック" charset="-128"/>
              </a:rPr>
              <a:t>Soliciting donations.</a:t>
            </a:r>
          </a:p>
          <a:p>
            <a:pPr eaLnBrk="1" hangingPunct="1"/>
            <a:r>
              <a:rPr lang="en-US" altLang="en-US" sz="2800" dirty="0">
                <a:solidFill>
                  <a:schemeClr val="tx2"/>
                </a:solidFill>
                <a:latin typeface="Times New Roman" charset="0"/>
                <a:ea typeface="ＭＳ Ｐゴシック" charset="-128"/>
              </a:rPr>
              <a:t>Selling donated goods.</a:t>
            </a:r>
          </a:p>
          <a:p>
            <a:pPr eaLnBrk="1" hangingPunct="1"/>
            <a:r>
              <a:rPr lang="en-US" altLang="en-US" sz="2800" dirty="0">
                <a:solidFill>
                  <a:schemeClr val="tx2"/>
                </a:solidFill>
                <a:latin typeface="Times New Roman" charset="0"/>
                <a:ea typeface="ＭＳ Ｐゴシック" charset="-128"/>
              </a:rPr>
              <a:t>Fees charged for charitable programs &amp; services. Factors: </a:t>
            </a:r>
          </a:p>
          <a:p>
            <a:pPr marL="685800" lvl="2" indent="0" eaLnBrk="1" hangingPunct="1">
              <a:buNone/>
            </a:pPr>
            <a:r>
              <a:rPr lang="en-US" altLang="en-US" sz="2800" dirty="0">
                <a:solidFill>
                  <a:schemeClr val="tx2"/>
                </a:solidFill>
                <a:latin typeface="Times New Roman" charset="0"/>
                <a:ea typeface="ＭＳ Ｐゴシック" charset="-128"/>
              </a:rPr>
              <a:t>- Fees set to defray costs of the program, not make profit;</a:t>
            </a:r>
          </a:p>
          <a:p>
            <a:pPr marL="685800" lvl="2" indent="0" eaLnBrk="1" hangingPunct="1">
              <a:buNone/>
            </a:pPr>
            <a:r>
              <a:rPr lang="en-US" altLang="en-US" sz="2800" dirty="0">
                <a:solidFill>
                  <a:schemeClr val="tx2"/>
                </a:solidFill>
                <a:latin typeface="Times New Roman" charset="0"/>
                <a:ea typeface="ＭＳ Ｐゴシック" charset="-128"/>
              </a:rPr>
              <a:t>- Comparable services not available in the market;</a:t>
            </a:r>
          </a:p>
          <a:p>
            <a:pPr marL="685800" lvl="2" indent="0" eaLnBrk="1" hangingPunct="1">
              <a:buNone/>
            </a:pPr>
            <a:r>
              <a:rPr lang="en-US" altLang="en-US" sz="2800" dirty="0">
                <a:solidFill>
                  <a:schemeClr val="tx2"/>
                </a:solidFill>
                <a:latin typeface="Times New Roman" charset="0"/>
                <a:ea typeface="ＭＳ Ｐゴシック" charset="-128"/>
              </a:rPr>
              <a:t>- Fees set according to charitable not market goals.</a:t>
            </a:r>
          </a:p>
          <a:p>
            <a:pPr marL="0" indent="0" eaLnBrk="1" hangingPunct="1">
              <a:buFontTx/>
              <a:buNone/>
              <a:defRPr/>
            </a:pPr>
            <a:r>
              <a:rPr lang="en-US" altLang="en-US" sz="2400" dirty="0">
                <a:latin typeface="Times New Roman" charset="0"/>
                <a:ea typeface="ＭＳ Ｐゴシック" charset="-128"/>
              </a:rPr>
              <a:t>. </a:t>
            </a:r>
          </a:p>
          <a:p>
            <a:pPr eaLnBrk="1" hangingPunct="1">
              <a:lnSpc>
                <a:spcPct val="90000"/>
              </a:lnSpc>
              <a:buFontTx/>
              <a:buNone/>
            </a:pPr>
            <a:endParaRPr lang="en-US" altLang="en-US" dirty="0">
              <a:latin typeface="Times New Roman" charset="0"/>
              <a:ea typeface="ＭＳ Ｐゴシック" charset="-128"/>
            </a:endParaRPr>
          </a:p>
          <a:p>
            <a:endParaRPr lang="en-US" dirty="0"/>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54</a:t>
            </a:fld>
            <a:endParaRPr lang="en-US"/>
          </a:p>
        </p:txBody>
      </p:sp>
    </p:spTree>
    <p:extLst>
      <p:ext uri="{BB962C8B-B14F-4D97-AF65-F5344CB8AC3E}">
        <p14:creationId xmlns:p14="http://schemas.microsoft.com/office/powerpoint/2010/main" val="2020224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lstStyle/>
          <a:p>
            <a:pPr eaLnBrk="1" hangingPunct="1">
              <a:buFontTx/>
              <a:buNone/>
            </a:pPr>
            <a:r>
              <a:rPr lang="en-US" altLang="en-US" sz="2800" dirty="0">
                <a:solidFill>
                  <a:schemeClr val="tx2"/>
                </a:solidFill>
                <a:latin typeface="Times New Roman" charset="0"/>
                <a:ea typeface="ＭＳ Ｐゴシック" charset="-128"/>
              </a:rPr>
              <a:t>Fundraising events: </a:t>
            </a:r>
          </a:p>
          <a:p>
            <a:pPr eaLnBrk="1" hangingPunct="1"/>
            <a:r>
              <a:rPr lang="en-US" altLang="en-US" sz="2800" dirty="0">
                <a:solidFill>
                  <a:schemeClr val="tx2"/>
                </a:solidFill>
                <a:latin typeface="Times New Roman" charset="0"/>
                <a:ea typeface="ＭＳ Ｐゴシック" charset="-128"/>
              </a:rPr>
              <a:t>Considered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business activity,</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but </a:t>
            </a:r>
            <a:r>
              <a:rPr lang="en-US" altLang="ja-JP" sz="2800" u="sng" dirty="0">
                <a:solidFill>
                  <a:schemeClr val="tx2"/>
                </a:solidFill>
                <a:latin typeface="Times New Roman" charset="0"/>
                <a:ea typeface="ＭＳ Ｐゴシック" charset="-128"/>
              </a:rPr>
              <a:t>not</a:t>
            </a:r>
            <a:r>
              <a:rPr lang="en-US" altLang="ja-JP" sz="2800" dirty="0">
                <a:solidFill>
                  <a:schemeClr val="tx2"/>
                </a:solidFill>
                <a:latin typeface="Times New Roman" charset="0"/>
                <a:ea typeface="ＭＳ Ｐゴシック" charset="-128"/>
              </a:rPr>
              <a:t>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carrying on</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a business if they are not continuous. </a:t>
            </a:r>
          </a:p>
          <a:p>
            <a:pPr eaLnBrk="1" hangingPunct="1"/>
            <a:r>
              <a:rPr lang="en-US" altLang="en-US" sz="2800" dirty="0">
                <a:solidFill>
                  <a:schemeClr val="tx2"/>
                </a:solidFill>
                <a:latin typeface="Times New Roman" charset="0"/>
                <a:ea typeface="ＭＳ Ｐゴシック" charset="-128"/>
              </a:rPr>
              <a:t>A charity that holds the same event frequently (a weekly raffle) may be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carrying on</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a business.   </a:t>
            </a:r>
          </a:p>
          <a:p>
            <a:pPr marL="0" indent="0" eaLnBrk="1" hangingPunct="1">
              <a:buFontTx/>
              <a:buNone/>
              <a:defRPr/>
            </a:pPr>
            <a:r>
              <a:rPr lang="en-US" altLang="en-US" sz="2400" dirty="0">
                <a:latin typeface="Times New Roman" charset="0"/>
                <a:ea typeface="ＭＳ Ｐゴシック" charset="-128"/>
              </a:rPr>
              <a:t>. </a:t>
            </a:r>
          </a:p>
          <a:p>
            <a:pPr eaLnBrk="1" hangingPunct="1">
              <a:lnSpc>
                <a:spcPct val="90000"/>
              </a:lnSpc>
              <a:buFontTx/>
              <a:buNone/>
            </a:pPr>
            <a:endParaRPr lang="en-US" altLang="en-US" dirty="0">
              <a:latin typeface="Times New Roman" charset="0"/>
              <a:ea typeface="ＭＳ Ｐゴシック" charset="-128"/>
            </a:endParaRPr>
          </a:p>
          <a:p>
            <a:endParaRPr lang="en-US" dirty="0"/>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55</a:t>
            </a:fld>
            <a:endParaRPr lang="en-US"/>
          </a:p>
        </p:txBody>
      </p:sp>
    </p:spTree>
    <p:extLst>
      <p:ext uri="{BB962C8B-B14F-4D97-AF65-F5344CB8AC3E}">
        <p14:creationId xmlns:p14="http://schemas.microsoft.com/office/powerpoint/2010/main" val="2194131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r>
              <a:rPr lang="en-US" altLang="en-US" sz="2800" dirty="0">
                <a:solidFill>
                  <a:schemeClr val="tx2"/>
                </a:solidFill>
                <a:latin typeface="Times New Roman" charset="0"/>
                <a:ea typeface="ＭＳ Ｐゴシック" charset="-128"/>
              </a:rPr>
              <a:t>Investments – not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business</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if passive</a:t>
            </a:r>
          </a:p>
          <a:p>
            <a:pPr eaLnBrk="1" hangingPunct="1"/>
            <a:r>
              <a:rPr lang="en-US" altLang="en-US" sz="2800" dirty="0">
                <a:solidFill>
                  <a:schemeClr val="tx2"/>
                </a:solidFill>
                <a:latin typeface="Times New Roman" charset="0"/>
                <a:ea typeface="ＭＳ Ｐゴシック" charset="-128"/>
              </a:rPr>
              <a:t>Limited Partnerships  – are considered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business</a:t>
            </a:r>
            <a:r>
              <a:rPr lang="ja-JP" altLang="en-US" sz="2800">
                <a:solidFill>
                  <a:schemeClr val="tx2"/>
                </a:solidFill>
                <a:latin typeface="Times New Roman" charset="0"/>
                <a:ea typeface="ＭＳ Ｐゴシック" charset="-128"/>
              </a:rPr>
              <a:t>”</a:t>
            </a:r>
            <a:endParaRPr lang="en-US" altLang="en-US" sz="2800" dirty="0">
              <a:solidFill>
                <a:schemeClr val="tx2"/>
              </a:solidFill>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56</a:t>
            </a:fld>
            <a:endParaRPr lang="en-US"/>
          </a:p>
        </p:txBody>
      </p:sp>
    </p:spTree>
    <p:extLst>
      <p:ext uri="{BB962C8B-B14F-4D97-AF65-F5344CB8AC3E}">
        <p14:creationId xmlns:p14="http://schemas.microsoft.com/office/powerpoint/2010/main" val="3467361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marL="0" indent="0">
              <a:buNone/>
            </a:pPr>
            <a:r>
              <a:rPr lang="en-US" sz="2800" dirty="0">
                <a:solidFill>
                  <a:schemeClr val="tx2"/>
                </a:solidFill>
                <a:latin typeface="Times New Roman" charset="0"/>
                <a:ea typeface="Times New Roman" charset="0"/>
                <a:cs typeface="Times New Roman" charset="0"/>
              </a:rPr>
              <a:t>Social businesses:</a:t>
            </a:r>
          </a:p>
          <a:p>
            <a:pPr marL="0" indent="0">
              <a:buNone/>
            </a:pPr>
            <a:r>
              <a:rPr lang="en-US" sz="2800" dirty="0">
                <a:solidFill>
                  <a:schemeClr val="tx2"/>
                </a:solidFill>
                <a:latin typeface="Times New Roman" charset="0"/>
                <a:ea typeface="Times New Roman" charset="0"/>
                <a:cs typeface="Times New Roman" charset="0"/>
              </a:rPr>
              <a:t>Charitable activity involving individuals with disabilities: </a:t>
            </a:r>
          </a:p>
          <a:p>
            <a:r>
              <a:rPr lang="en-US" sz="2800" dirty="0">
                <a:solidFill>
                  <a:schemeClr val="tx2"/>
                </a:solidFill>
                <a:latin typeface="Times New Roman" charset="0"/>
                <a:ea typeface="Times New Roman" charset="0"/>
                <a:cs typeface="Times New Roman" charset="0"/>
              </a:rPr>
              <a:t>A social business may provide services, sell goods, manufacture articles, or undertake other kinds of work. A social business may operate a retail outlet or send products manufactured in a workshop to a store.”</a:t>
            </a:r>
          </a:p>
          <a:p>
            <a:pPr marL="0" indent="0" eaLnBrk="1" hangingPunct="1">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57</a:t>
            </a:fld>
            <a:endParaRPr lang="en-US"/>
          </a:p>
        </p:txBody>
      </p:sp>
    </p:spTree>
    <p:extLst>
      <p:ext uri="{BB962C8B-B14F-4D97-AF65-F5344CB8AC3E}">
        <p14:creationId xmlns:p14="http://schemas.microsoft.com/office/powerpoint/2010/main" val="2098306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r>
              <a:rPr lang="en-US" sz="2800" dirty="0">
                <a:solidFill>
                  <a:schemeClr val="tx2"/>
                </a:solidFill>
                <a:latin typeface="Times New Roman" charset="0"/>
                <a:ea typeface="Times New Roman" charset="0"/>
                <a:cs typeface="Times New Roman" charset="0"/>
              </a:rPr>
              <a:t>Social businesses are considered charitable programs and are not subject to the “related business” rules or to income tax. </a:t>
            </a:r>
          </a:p>
          <a:p>
            <a:pPr marL="0" indent="0">
              <a:buNone/>
            </a:pPr>
            <a:endParaRPr lang="en-US" sz="2800" dirty="0">
              <a:solidFill>
                <a:schemeClr val="tx2"/>
              </a:solidFill>
              <a:latin typeface="Times New Roman" charset="0"/>
              <a:ea typeface="Times New Roman" charset="0"/>
              <a:cs typeface="Times New Roman" charset="0"/>
            </a:endParaRPr>
          </a:p>
          <a:p>
            <a:r>
              <a:rPr lang="en-US" sz="2800" dirty="0">
                <a:solidFill>
                  <a:schemeClr val="tx2"/>
                </a:solidFill>
                <a:latin typeface="Times New Roman" charset="0"/>
                <a:ea typeface="Times New Roman" charset="0"/>
                <a:cs typeface="Times New Roman" charset="0"/>
              </a:rPr>
              <a:t>Key CRA guidance: </a:t>
            </a:r>
            <a:r>
              <a:rPr lang="en-US" sz="2800" dirty="0">
                <a:solidFill>
                  <a:schemeClr val="tx2"/>
                </a:solidFill>
                <a:latin typeface="Times New Roman" charset="0"/>
                <a:ea typeface="Times New Roman" charset="0"/>
                <a:cs typeface="Times New Roman" charset="0"/>
                <a:hlinkClick r:id="rId2">
                  <a:extLst>
                    <a:ext uri="{A12FA001-AC4F-418D-AE19-62706E023703}">
                      <ahyp:hlinkClr xmlns:ahyp="http://schemas.microsoft.com/office/drawing/2018/hyperlinkcolor" val="tx"/>
                    </a:ext>
                  </a:extLst>
                </a:hlinkClick>
              </a:rPr>
              <a:t>http://www.cra-arc.gc.ca/chrts-gvng/chrts/plcy/cgd/cmtycnmcdvpmt-eng.html</a:t>
            </a:r>
            <a:endParaRPr lang="en-US" sz="2800" dirty="0">
              <a:solidFill>
                <a:schemeClr val="tx2"/>
              </a:solidFill>
              <a:latin typeface="Times New Roman" charset="0"/>
              <a:ea typeface="Times New Roman" charset="0"/>
              <a:cs typeface="Times New Roman" charset="0"/>
            </a:endParaRPr>
          </a:p>
          <a:p>
            <a:pPr marL="0" indent="0" eaLnBrk="1" hangingPunct="1">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58</a:t>
            </a:fld>
            <a:endParaRPr lang="en-US"/>
          </a:p>
        </p:txBody>
      </p:sp>
    </p:spTree>
    <p:extLst>
      <p:ext uri="{BB962C8B-B14F-4D97-AF65-F5344CB8AC3E}">
        <p14:creationId xmlns:p14="http://schemas.microsoft.com/office/powerpoint/2010/main" val="1412402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marL="609600" indent="-609600" eaLnBrk="1" hangingPunct="1">
              <a:buFontTx/>
              <a:buNone/>
            </a:pPr>
            <a:r>
              <a:rPr lang="en-US" altLang="en-US" sz="2800" dirty="0">
                <a:solidFill>
                  <a:schemeClr val="tx2"/>
                </a:solidFill>
                <a:latin typeface="Times New Roman" charset="0"/>
                <a:ea typeface="ＭＳ Ｐゴシック" charset="-128"/>
              </a:rPr>
              <a:t>Related business must be </a:t>
            </a:r>
            <a:r>
              <a:rPr lang="en-US" altLang="en-US" sz="2800" u="sng" dirty="0">
                <a:solidFill>
                  <a:schemeClr val="tx2"/>
                </a:solidFill>
                <a:latin typeface="Times New Roman" charset="0"/>
                <a:ea typeface="ＭＳ Ｐゴシック" charset="-128"/>
              </a:rPr>
              <a:t>linked</a:t>
            </a:r>
            <a:r>
              <a:rPr lang="en-US" altLang="en-US" sz="2800" dirty="0">
                <a:solidFill>
                  <a:schemeClr val="tx2"/>
                </a:solidFill>
                <a:latin typeface="Times New Roman" charset="0"/>
                <a:ea typeface="ＭＳ Ｐゴシック" charset="-128"/>
              </a:rPr>
              <a:t> to the charity</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s purposes.</a:t>
            </a:r>
          </a:p>
          <a:p>
            <a:pPr marL="609600" indent="-609600" eaLnBrk="1" hangingPunct="1"/>
            <a:r>
              <a:rPr lang="en-US" altLang="en-US" sz="2800" dirty="0">
                <a:solidFill>
                  <a:schemeClr val="tx2"/>
                </a:solidFill>
                <a:latin typeface="Times New Roman" charset="0"/>
                <a:ea typeface="ＭＳ Ｐゴシック" charset="-128"/>
              </a:rPr>
              <a:t>4 types of connections or linkages:</a:t>
            </a:r>
          </a:p>
          <a:p>
            <a:pPr marL="609600" indent="-609600" eaLnBrk="1" hangingPunct="1">
              <a:buFontTx/>
              <a:buNone/>
            </a:pPr>
            <a:endParaRPr lang="en-US" altLang="en-US" sz="2800" dirty="0">
              <a:solidFill>
                <a:schemeClr val="tx2"/>
              </a:solidFill>
              <a:latin typeface="Times New Roman" charset="0"/>
              <a:ea typeface="ＭＳ Ｐゴシック" charset="-128"/>
            </a:endParaRPr>
          </a:p>
          <a:p>
            <a:pPr marL="609600" indent="-609600" eaLnBrk="1" hangingPunct="1">
              <a:buFontTx/>
              <a:buAutoNum type="arabicParenR"/>
            </a:pP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A usual and necessary concomitant of charitable programs.</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marL="609600" indent="-609600" eaLnBrk="1" hangingPunct="1">
              <a:buFontTx/>
              <a:buNone/>
            </a:pPr>
            <a:r>
              <a:rPr lang="en-US" altLang="en-US" sz="2800" dirty="0">
                <a:solidFill>
                  <a:schemeClr val="tx2"/>
                </a:solidFill>
                <a:latin typeface="Times New Roman" charset="0"/>
                <a:ea typeface="ＭＳ Ｐゴシック" charset="-128"/>
              </a:rPr>
              <a:t>	e.g. hospital parking lot, museum gift shop, university book store.  </a:t>
            </a:r>
          </a:p>
          <a:p>
            <a:pPr marL="0" indent="0" eaLnBrk="1" hangingPunct="1">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59</a:t>
            </a:fld>
            <a:endParaRPr lang="en-US"/>
          </a:p>
        </p:txBody>
      </p:sp>
    </p:spTree>
    <p:extLst>
      <p:ext uri="{BB962C8B-B14F-4D97-AF65-F5344CB8AC3E}">
        <p14:creationId xmlns:p14="http://schemas.microsoft.com/office/powerpoint/2010/main" val="375364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normAutofit/>
          </a:bodyPr>
          <a:lstStyle/>
          <a:p>
            <a:pPr marL="0" indent="0">
              <a:lnSpc>
                <a:spcPct val="120000"/>
              </a:lnSpc>
              <a:buNone/>
            </a:pPr>
            <a:r>
              <a:rPr lang="en-US" sz="2400" b="1" dirty="0">
                <a:solidFill>
                  <a:schemeClr val="tx2"/>
                </a:solidFill>
                <a:latin typeface="Times New Roman" panose="02020603050405020304" pitchFamily="18" charset="0"/>
                <a:cs typeface="Times New Roman" panose="02020603050405020304" pitchFamily="18" charset="0"/>
              </a:rPr>
              <a:t>a. Non-profit Organizations v. Registered Charities</a:t>
            </a:r>
            <a:endParaRPr lang="en-US" sz="2400" dirty="0">
              <a:solidFill>
                <a:schemeClr val="tx2"/>
              </a:solidFill>
              <a:latin typeface="Times New Roman" panose="02020603050405020304" pitchFamily="18" charset="0"/>
              <a:cs typeface="Times New Roman" panose="02020603050405020304" pitchFamily="18" charset="0"/>
            </a:endParaRPr>
          </a:p>
          <a:p>
            <a:pPr>
              <a:lnSpc>
                <a:spcPct val="120000"/>
              </a:lnSpc>
            </a:pPr>
            <a:r>
              <a:rPr lang="en-US" sz="2400" dirty="0">
                <a:solidFill>
                  <a:schemeClr val="tx2"/>
                </a:solidFill>
                <a:latin typeface="Times New Roman" panose="02020603050405020304" pitchFamily="18" charset="0"/>
                <a:cs typeface="Times New Roman" panose="02020603050405020304" pitchFamily="18" charset="0"/>
              </a:rPr>
              <a:t>Two distinct categories under the </a:t>
            </a:r>
            <a:r>
              <a:rPr lang="en-US" sz="2400" i="1" dirty="0">
                <a:solidFill>
                  <a:schemeClr val="tx2"/>
                </a:solidFill>
                <a:latin typeface="Times New Roman" panose="02020603050405020304" pitchFamily="18" charset="0"/>
                <a:cs typeface="Times New Roman" panose="02020603050405020304" pitchFamily="18" charset="0"/>
              </a:rPr>
              <a:t>Income Tax Act</a:t>
            </a:r>
            <a:r>
              <a:rPr lang="en-US" sz="2400" dirty="0">
                <a:solidFill>
                  <a:schemeClr val="tx2"/>
                </a:solidFill>
                <a:latin typeface="Times New Roman" panose="02020603050405020304" pitchFamily="18" charset="0"/>
                <a:cs typeface="Times New Roman" panose="02020603050405020304" pitchFamily="18" charset="0"/>
              </a:rPr>
              <a:t>. </a:t>
            </a:r>
          </a:p>
          <a:p>
            <a:pPr>
              <a:lnSpc>
                <a:spcPct val="120000"/>
              </a:lnSpc>
            </a:pPr>
            <a:r>
              <a:rPr lang="en-US" sz="2400" dirty="0">
                <a:solidFill>
                  <a:schemeClr val="tx2"/>
                </a:solidFill>
                <a:latin typeface="Times New Roman" panose="02020603050405020304" pitchFamily="18" charset="0"/>
                <a:cs typeface="Times New Roman" panose="02020603050405020304" pitchFamily="18" charset="0"/>
              </a:rPr>
              <a:t>Both enjoy </a:t>
            </a:r>
            <a:r>
              <a:rPr lang="en-US" sz="2400" dirty="0" err="1">
                <a:solidFill>
                  <a:schemeClr val="tx2"/>
                </a:solidFill>
                <a:latin typeface="Times New Roman" panose="02020603050405020304" pitchFamily="18" charset="0"/>
                <a:cs typeface="Times New Roman" panose="02020603050405020304" pitchFamily="18" charset="0"/>
              </a:rPr>
              <a:t>favourable</a:t>
            </a:r>
            <a:r>
              <a:rPr lang="en-US" sz="2400" dirty="0">
                <a:solidFill>
                  <a:schemeClr val="tx2"/>
                </a:solidFill>
                <a:latin typeface="Times New Roman" panose="02020603050405020304" pitchFamily="18" charset="0"/>
                <a:cs typeface="Times New Roman" panose="02020603050405020304" pitchFamily="18" charset="0"/>
              </a:rPr>
              <a:t> income tax treatment. </a:t>
            </a:r>
          </a:p>
          <a:p>
            <a:pPr>
              <a:lnSpc>
                <a:spcPct val="120000"/>
              </a:lnSpc>
            </a:pPr>
            <a:r>
              <a:rPr lang="en-US" sz="2400" dirty="0">
                <a:solidFill>
                  <a:schemeClr val="tx2"/>
                </a:solidFill>
                <a:latin typeface="Times New Roman" panose="02020603050405020304" pitchFamily="18" charset="0"/>
                <a:cs typeface="Times New Roman" panose="02020603050405020304" pitchFamily="18" charset="0"/>
              </a:rPr>
              <a:t>Charities can issue tax receipts to donors.</a:t>
            </a:r>
          </a:p>
          <a:p>
            <a:pPr>
              <a:lnSpc>
                <a:spcPct val="120000"/>
              </a:lnSpc>
            </a:pPr>
            <a:r>
              <a:rPr lang="en-US" sz="2400" dirty="0">
                <a:solidFill>
                  <a:schemeClr val="tx2"/>
                </a:solidFill>
                <a:latin typeface="Times New Roman" panose="02020603050405020304" pitchFamily="18" charset="0"/>
                <a:cs typeface="Times New Roman" panose="02020603050405020304" pitchFamily="18" charset="0"/>
              </a:rPr>
              <a:t>Non-profit is essentially anything but for profit for the benefit of members or shareholders. Examples: professional associations, clubs. </a:t>
            </a:r>
          </a:p>
          <a:p>
            <a:pPr>
              <a:lnSpc>
                <a:spcPct val="120000"/>
              </a:lnSpc>
            </a:pPr>
            <a:r>
              <a:rPr lang="en-US" sz="2400" dirty="0">
                <a:solidFill>
                  <a:schemeClr val="tx2"/>
                </a:solidFill>
                <a:latin typeface="Times New Roman" panose="02020603050405020304" pitchFamily="18" charset="0"/>
                <a:cs typeface="Times New Roman" panose="02020603050405020304" pitchFamily="18" charset="0"/>
              </a:rPr>
              <a:t>Charitable registration requires exclusively charitable purposes.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6</a:t>
            </a:fld>
            <a:endParaRPr lang="en-US"/>
          </a:p>
        </p:txBody>
      </p:sp>
    </p:spTree>
    <p:extLst>
      <p:ext uri="{BB962C8B-B14F-4D97-AF65-F5344CB8AC3E}">
        <p14:creationId xmlns:p14="http://schemas.microsoft.com/office/powerpoint/2010/main" val="3393534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90000"/>
              </a:lnSpc>
              <a:buFontTx/>
              <a:buNone/>
            </a:pPr>
            <a:r>
              <a:rPr lang="en-US" altLang="en-US" sz="2800" dirty="0">
                <a:solidFill>
                  <a:schemeClr val="tx2"/>
                </a:solidFill>
                <a:latin typeface="Times New Roman" charset="0"/>
                <a:ea typeface="ＭＳ Ｐゴシック" charset="-128"/>
              </a:rPr>
              <a:t>2)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An off-shoot of a charitable program.</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eaLnBrk="1" hangingPunct="1">
              <a:lnSpc>
                <a:spcPct val="90000"/>
              </a:lnSpc>
              <a:buFontTx/>
              <a:buNone/>
            </a:pPr>
            <a:endParaRPr lang="en-US" altLang="en-US" sz="2800" dirty="0">
              <a:solidFill>
                <a:schemeClr val="tx2"/>
              </a:solidFill>
              <a:latin typeface="Times New Roman" charset="0"/>
              <a:ea typeface="ＭＳ Ｐゴシック" charset="-128"/>
            </a:endParaRPr>
          </a:p>
          <a:p>
            <a:pPr eaLnBrk="1" hangingPunct="1">
              <a:lnSpc>
                <a:spcPct val="90000"/>
              </a:lnSpc>
              <a:buFontTx/>
              <a:buNone/>
            </a:pPr>
            <a:r>
              <a:rPr lang="en-US" altLang="en-US" sz="2800" dirty="0">
                <a:solidFill>
                  <a:schemeClr val="tx2"/>
                </a:solidFill>
                <a:latin typeface="Times New Roman" charset="0"/>
                <a:ea typeface="ＭＳ Ｐゴシック" charset="-128"/>
              </a:rPr>
              <a:t>Assets that are a by-product of a charitable activity, e.g.: </a:t>
            </a:r>
          </a:p>
          <a:p>
            <a:pPr lvl="1" eaLnBrk="1" hangingPunct="1">
              <a:lnSpc>
                <a:spcPct val="90000"/>
              </a:lnSpc>
            </a:pPr>
            <a:r>
              <a:rPr lang="en-US" altLang="en-US" sz="2800" dirty="0">
                <a:solidFill>
                  <a:schemeClr val="tx2"/>
                </a:solidFill>
                <a:latin typeface="Times New Roman" charset="0"/>
                <a:ea typeface="ＭＳ Ｐゴシック" charset="-128"/>
              </a:rPr>
              <a:t>heritage village selling the produce or flour it grows or grinds;</a:t>
            </a:r>
          </a:p>
          <a:p>
            <a:pPr lvl="1" eaLnBrk="1" hangingPunct="1">
              <a:lnSpc>
                <a:spcPct val="90000"/>
              </a:lnSpc>
            </a:pPr>
            <a:r>
              <a:rPr lang="en-US" altLang="en-US" sz="2800" dirty="0">
                <a:solidFill>
                  <a:schemeClr val="tx2"/>
                </a:solidFill>
                <a:latin typeface="Times New Roman" charset="0"/>
                <a:ea typeface="ＭＳ Ｐゴシック" charset="-128"/>
              </a:rPr>
              <a:t>A church that records its choir and sells CDs.</a:t>
            </a:r>
          </a:p>
          <a:p>
            <a:pPr marL="609600" indent="-609600">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60</a:t>
            </a:fld>
            <a:endParaRPr lang="en-US"/>
          </a:p>
        </p:txBody>
      </p:sp>
    </p:spTree>
    <p:extLst>
      <p:ext uri="{BB962C8B-B14F-4D97-AF65-F5344CB8AC3E}">
        <p14:creationId xmlns:p14="http://schemas.microsoft.com/office/powerpoint/2010/main" val="2793041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90000"/>
              </a:lnSpc>
              <a:buFontTx/>
              <a:buNone/>
            </a:pPr>
            <a:r>
              <a:rPr lang="en-US" altLang="en-US" sz="2800" dirty="0">
                <a:solidFill>
                  <a:schemeClr val="tx2"/>
                </a:solidFill>
                <a:latin typeface="Times New Roman" charset="0"/>
                <a:ea typeface="ＭＳ Ｐゴシック" charset="-128"/>
              </a:rPr>
              <a:t>3)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A use of excess capacity.</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eaLnBrk="1" hangingPunct="1">
              <a:lnSpc>
                <a:spcPct val="90000"/>
              </a:lnSpc>
              <a:buFontTx/>
              <a:buNone/>
            </a:pPr>
            <a:r>
              <a:rPr lang="en-US" altLang="en-US" sz="2800" dirty="0">
                <a:solidFill>
                  <a:schemeClr val="tx2"/>
                </a:solidFill>
                <a:latin typeface="Times New Roman" charset="0"/>
                <a:ea typeface="ＭＳ Ｐゴシック" charset="-128"/>
              </a:rPr>
              <a:t>	The use of assets or staff when they are not being used at full capacity for charitable work. e.g.:</a:t>
            </a:r>
          </a:p>
          <a:p>
            <a:pPr lvl="1" eaLnBrk="1" hangingPunct="1">
              <a:lnSpc>
                <a:spcPct val="90000"/>
              </a:lnSpc>
            </a:pPr>
            <a:r>
              <a:rPr lang="en-US" altLang="en-US" sz="2800" dirty="0">
                <a:solidFill>
                  <a:schemeClr val="tx2"/>
                </a:solidFill>
                <a:latin typeface="Times New Roman" charset="0"/>
                <a:ea typeface="ＭＳ Ｐゴシック" charset="-128"/>
              </a:rPr>
              <a:t>An arts charity renting out its tents when not using them.</a:t>
            </a:r>
          </a:p>
          <a:p>
            <a:pPr lvl="1" eaLnBrk="1" hangingPunct="1">
              <a:lnSpc>
                <a:spcPct val="90000"/>
              </a:lnSpc>
            </a:pPr>
            <a:r>
              <a:rPr lang="en-US" altLang="en-US" sz="2800" dirty="0">
                <a:solidFill>
                  <a:schemeClr val="tx2"/>
                </a:solidFill>
                <a:latin typeface="Times New Roman" charset="0"/>
                <a:ea typeface="ＭＳ Ｐゴシック" charset="-128"/>
              </a:rPr>
              <a:t>A university renting its residence rooms in the summer.</a:t>
            </a:r>
          </a:p>
          <a:p>
            <a:pPr lvl="1" eaLnBrk="1" hangingPunct="1">
              <a:lnSpc>
                <a:spcPct val="90000"/>
              </a:lnSpc>
            </a:pPr>
            <a:r>
              <a:rPr lang="en-US" altLang="en-US" sz="2800" dirty="0">
                <a:solidFill>
                  <a:schemeClr val="tx2"/>
                </a:solidFill>
                <a:latin typeface="Times New Roman" charset="0"/>
                <a:ea typeface="ＭＳ Ｐゴシック" charset="-128"/>
              </a:rPr>
              <a:t>A church renting out its parking lot during the week.</a:t>
            </a:r>
          </a:p>
          <a:p>
            <a:pPr marL="609600" indent="-609600">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61</a:t>
            </a:fld>
            <a:endParaRPr lang="en-US"/>
          </a:p>
        </p:txBody>
      </p:sp>
    </p:spTree>
    <p:extLst>
      <p:ext uri="{BB962C8B-B14F-4D97-AF65-F5344CB8AC3E}">
        <p14:creationId xmlns:p14="http://schemas.microsoft.com/office/powerpoint/2010/main" val="4023814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9. </a:t>
            </a:r>
            <a:r>
              <a:rPr lang="en-US" dirty="0">
                <a:solidFill>
                  <a:schemeClr val="tx2"/>
                </a:solidFill>
                <a:latin typeface="Times New Roman" panose="02020603050405020304" pitchFamily="18" charset="0"/>
                <a:cs typeface="Times New Roman" panose="02020603050405020304" pitchFamily="18" charset="0"/>
              </a:rPr>
              <a:t>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90000"/>
              </a:lnSpc>
              <a:buFontTx/>
              <a:buNone/>
            </a:pPr>
            <a:endParaRPr lang="en-US" altLang="en-US" sz="2400" dirty="0">
              <a:latin typeface="Times New Roman" charset="0"/>
              <a:ea typeface="ＭＳ Ｐゴシック" charset="-128"/>
            </a:endParaRPr>
          </a:p>
          <a:p>
            <a:pPr eaLnBrk="1" hangingPunct="1">
              <a:buFontTx/>
              <a:buNone/>
            </a:pPr>
            <a:r>
              <a:rPr lang="en-US" altLang="en-US" sz="2800" dirty="0">
                <a:solidFill>
                  <a:schemeClr val="tx2"/>
                </a:solidFill>
                <a:latin typeface="Times New Roman" charset="0"/>
                <a:ea typeface="ＭＳ Ｐゴシック" charset="-128"/>
              </a:rPr>
              <a:t>4)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The sale of items that promote the charity or its objects.</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eaLnBrk="1" hangingPunct="1">
              <a:buFontTx/>
              <a:buNone/>
            </a:pPr>
            <a:endParaRPr lang="en-US" altLang="en-US" sz="2800" dirty="0">
              <a:solidFill>
                <a:schemeClr val="tx2"/>
              </a:solidFill>
              <a:latin typeface="Times New Roman" charset="0"/>
              <a:ea typeface="ＭＳ Ｐゴシック" charset="-128"/>
            </a:endParaRPr>
          </a:p>
          <a:p>
            <a:pPr eaLnBrk="1" hangingPunct="1">
              <a:buFontTx/>
              <a:buNone/>
            </a:pPr>
            <a:r>
              <a:rPr lang="en-US" altLang="en-US" sz="2800" dirty="0">
                <a:solidFill>
                  <a:schemeClr val="tx2"/>
                </a:solidFill>
                <a:latin typeface="Times New Roman" charset="0"/>
                <a:ea typeface="ＭＳ Ｐゴシック" charset="-128"/>
              </a:rPr>
              <a:t>e.g. t-shirts, golf balls, pens with names and logos. Posters displaying the charity</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s work, etc.</a:t>
            </a:r>
          </a:p>
          <a:p>
            <a:pPr marL="609600" indent="-609600">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62</a:t>
            </a:fld>
            <a:endParaRPr lang="en-US"/>
          </a:p>
        </p:txBody>
      </p:sp>
    </p:spTree>
    <p:extLst>
      <p:ext uri="{BB962C8B-B14F-4D97-AF65-F5344CB8AC3E}">
        <p14:creationId xmlns:p14="http://schemas.microsoft.com/office/powerpoint/2010/main" val="3355566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90000"/>
              </a:lnSpc>
              <a:buFontTx/>
              <a:buNone/>
            </a:pPr>
            <a:endParaRPr lang="en-US" altLang="en-US" sz="2400" dirty="0">
              <a:latin typeface="Times New Roman" charset="0"/>
              <a:ea typeface="ＭＳ Ｐゴシック" charset="-128"/>
            </a:endParaRPr>
          </a:p>
          <a:p>
            <a:pPr eaLnBrk="1" hangingPunct="1">
              <a:buFontTx/>
              <a:buNone/>
            </a:pPr>
            <a:r>
              <a:rPr lang="en-US" altLang="en-US" sz="2600" dirty="0">
                <a:solidFill>
                  <a:schemeClr val="tx2"/>
                </a:solidFill>
                <a:latin typeface="Times New Roman" charset="0"/>
                <a:ea typeface="ＭＳ Ｐゴシック" charset="-128"/>
              </a:rPr>
              <a:t>Business must be </a:t>
            </a:r>
            <a:r>
              <a:rPr lang="en-US" altLang="en-US" sz="2600" u="sng" dirty="0">
                <a:solidFill>
                  <a:schemeClr val="tx2"/>
                </a:solidFill>
                <a:latin typeface="Times New Roman" charset="0"/>
                <a:ea typeface="ＭＳ Ｐゴシック" charset="-128"/>
              </a:rPr>
              <a:t>subordinate</a:t>
            </a:r>
            <a:r>
              <a:rPr lang="en-US" altLang="en-US" sz="2600" dirty="0">
                <a:solidFill>
                  <a:schemeClr val="tx2"/>
                </a:solidFill>
                <a:latin typeface="Times New Roman" charset="0"/>
                <a:ea typeface="ＭＳ Ｐゴシック" charset="-128"/>
              </a:rPr>
              <a:t> to a charity</a:t>
            </a:r>
            <a:r>
              <a:rPr lang="ja-JP" altLang="en-US" sz="2600">
                <a:solidFill>
                  <a:schemeClr val="tx2"/>
                </a:solidFill>
                <a:latin typeface="Times New Roman" charset="0"/>
                <a:ea typeface="ＭＳ Ｐゴシック" charset="-128"/>
              </a:rPr>
              <a:t>’</a:t>
            </a:r>
            <a:r>
              <a:rPr lang="en-US" altLang="ja-JP" sz="2600" dirty="0">
                <a:solidFill>
                  <a:schemeClr val="tx2"/>
                </a:solidFill>
                <a:latin typeface="Times New Roman" charset="0"/>
                <a:ea typeface="ＭＳ Ｐゴシック" charset="-128"/>
              </a:rPr>
              <a:t>s purpose. Must not become a non-charitable purpose in its own right. </a:t>
            </a:r>
          </a:p>
          <a:p>
            <a:pPr eaLnBrk="1" hangingPunct="1">
              <a:buFontTx/>
              <a:buNone/>
            </a:pPr>
            <a:endParaRPr lang="en-US" altLang="ja-JP" sz="2600" dirty="0">
              <a:solidFill>
                <a:schemeClr val="tx2"/>
              </a:solidFill>
              <a:latin typeface="Times New Roman" charset="0"/>
              <a:ea typeface="ＭＳ Ｐゴシック" charset="-128"/>
            </a:endParaRPr>
          </a:p>
          <a:p>
            <a:pPr eaLnBrk="1" hangingPunct="1">
              <a:buFontTx/>
              <a:buNone/>
            </a:pPr>
            <a:r>
              <a:rPr lang="en-US" altLang="en-US" sz="2600" dirty="0">
                <a:solidFill>
                  <a:schemeClr val="tx2"/>
                </a:solidFill>
                <a:latin typeface="Times New Roman" charset="0"/>
                <a:ea typeface="ＭＳ Ｐゴシック" charset="-128"/>
              </a:rPr>
              <a:t>	</a:t>
            </a:r>
            <a:r>
              <a:rPr lang="ja-JP" altLang="en-US" sz="2600">
                <a:solidFill>
                  <a:schemeClr val="tx2"/>
                </a:solidFill>
                <a:latin typeface="Times New Roman" charset="0"/>
                <a:ea typeface="ＭＳ Ｐゴシック" charset="-128"/>
              </a:rPr>
              <a:t>“</a:t>
            </a:r>
            <a:r>
              <a:rPr lang="en-US" altLang="ja-JP" sz="2600" dirty="0">
                <a:solidFill>
                  <a:schemeClr val="tx2"/>
                </a:solidFill>
                <a:latin typeface="Times New Roman" charset="0"/>
                <a:ea typeface="ＭＳ Ｐゴシック" charset="-128"/>
              </a:rPr>
              <a:t>This requires looking at the business activities in the context of the charity</a:t>
            </a:r>
            <a:r>
              <a:rPr lang="ja-JP" altLang="en-US" sz="2600">
                <a:solidFill>
                  <a:schemeClr val="tx2"/>
                </a:solidFill>
                <a:latin typeface="Times New Roman" charset="0"/>
                <a:ea typeface="ＭＳ Ｐゴシック" charset="-128"/>
              </a:rPr>
              <a:t>’</a:t>
            </a:r>
            <a:r>
              <a:rPr lang="en-US" altLang="ja-JP" sz="2600" dirty="0">
                <a:solidFill>
                  <a:schemeClr val="tx2"/>
                </a:solidFill>
                <a:latin typeface="Times New Roman" charset="0"/>
                <a:ea typeface="ＭＳ Ｐゴシック" charset="-128"/>
              </a:rPr>
              <a:t>s operations as a whole.</a:t>
            </a:r>
            <a:r>
              <a:rPr lang="ja-JP" altLang="en-US" sz="2600">
                <a:solidFill>
                  <a:schemeClr val="tx2"/>
                </a:solidFill>
                <a:latin typeface="Times New Roman" charset="0"/>
                <a:ea typeface="ＭＳ Ｐゴシック" charset="-128"/>
              </a:rPr>
              <a:t>”</a:t>
            </a:r>
            <a:r>
              <a:rPr lang="en-US" altLang="ja-JP" sz="2600" dirty="0">
                <a:solidFill>
                  <a:schemeClr val="tx2"/>
                </a:solidFill>
                <a:latin typeface="Times New Roman" charset="0"/>
                <a:ea typeface="ＭＳ Ｐゴシック" charset="-128"/>
              </a:rPr>
              <a:t> </a:t>
            </a:r>
          </a:p>
          <a:p>
            <a:pPr eaLnBrk="1" hangingPunct="1">
              <a:buFontTx/>
              <a:buNone/>
            </a:pPr>
            <a:endParaRPr lang="en-US" altLang="en-US" sz="2600" dirty="0">
              <a:solidFill>
                <a:schemeClr val="tx2"/>
              </a:solidFill>
              <a:latin typeface="Times New Roman" charset="0"/>
              <a:ea typeface="ＭＳ Ｐゴシック" charset="-128"/>
            </a:endParaRPr>
          </a:p>
          <a:p>
            <a:pPr eaLnBrk="1" hangingPunct="1">
              <a:buFontTx/>
              <a:buNone/>
            </a:pPr>
            <a:r>
              <a:rPr lang="en-US" altLang="en-US" sz="2600" dirty="0">
                <a:solidFill>
                  <a:schemeClr val="tx2"/>
                </a:solidFill>
                <a:latin typeface="Times New Roman" charset="0"/>
                <a:ea typeface="ＭＳ Ｐゴシック" charset="-128"/>
              </a:rPr>
              <a:t>4 factors or indicators: </a:t>
            </a:r>
          </a:p>
          <a:p>
            <a:pPr marL="609600" indent="-609600">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63</a:t>
            </a:fld>
            <a:endParaRPr lang="en-US"/>
          </a:p>
        </p:txBody>
      </p:sp>
    </p:spTree>
    <p:extLst>
      <p:ext uri="{BB962C8B-B14F-4D97-AF65-F5344CB8AC3E}">
        <p14:creationId xmlns:p14="http://schemas.microsoft.com/office/powerpoint/2010/main" val="4144583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90000"/>
              </a:lnSpc>
              <a:buFontTx/>
              <a:buNone/>
            </a:pPr>
            <a:endParaRPr lang="en-US" altLang="en-US" sz="2400" dirty="0">
              <a:latin typeface="Times New Roman" charset="0"/>
              <a:ea typeface="ＭＳ Ｐゴシック" charset="-128"/>
            </a:endParaRPr>
          </a:p>
          <a:p>
            <a:pPr marL="660400" indent="-660400" eaLnBrk="1" hangingPunct="1">
              <a:lnSpc>
                <a:spcPct val="80000"/>
              </a:lnSpc>
              <a:buFontTx/>
              <a:buNone/>
            </a:pPr>
            <a:r>
              <a:rPr lang="en-US" altLang="en-US" sz="2800" dirty="0">
                <a:solidFill>
                  <a:schemeClr val="tx2"/>
                </a:solidFill>
                <a:latin typeface="Times New Roman" charset="0"/>
                <a:ea typeface="ＭＳ Ｐゴシック" charset="-128"/>
              </a:rPr>
              <a:t>a)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Relative to the charity</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s operations as a whole, the business activity receives a minor portion of the charity</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s attention and resources.</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marL="660400" indent="-660400" eaLnBrk="1" hangingPunct="1">
              <a:lnSpc>
                <a:spcPct val="80000"/>
              </a:lnSpc>
              <a:buFontTx/>
              <a:buNone/>
            </a:pPr>
            <a:r>
              <a:rPr lang="en-US" altLang="en-US" sz="2800" dirty="0">
                <a:solidFill>
                  <a:schemeClr val="tx2"/>
                </a:solidFill>
                <a:latin typeface="Times New Roman" charset="0"/>
                <a:ea typeface="ＭＳ Ｐゴシック" charset="-128"/>
              </a:rPr>
              <a:t>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minor</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is not defined) </a:t>
            </a:r>
          </a:p>
          <a:p>
            <a:pPr marL="660400" indent="-660400" eaLnBrk="1" hangingPunct="1">
              <a:lnSpc>
                <a:spcPct val="80000"/>
              </a:lnSpc>
              <a:buFontTx/>
              <a:buNone/>
            </a:pPr>
            <a:r>
              <a:rPr lang="en-US" altLang="en-US" sz="2800" dirty="0">
                <a:solidFill>
                  <a:schemeClr val="tx2"/>
                </a:solidFill>
                <a:latin typeface="Times New Roman" charset="0"/>
                <a:ea typeface="ＭＳ Ｐゴシック" charset="-128"/>
              </a:rPr>
              <a:t>			</a:t>
            </a:r>
          </a:p>
          <a:p>
            <a:pPr marL="660400" indent="-660400" eaLnBrk="1" hangingPunct="1">
              <a:lnSpc>
                <a:spcPct val="80000"/>
              </a:lnSpc>
              <a:buFontTx/>
              <a:buNone/>
            </a:pPr>
            <a:r>
              <a:rPr lang="en-US" altLang="en-US" sz="2800" dirty="0">
                <a:solidFill>
                  <a:schemeClr val="tx2"/>
                </a:solidFill>
                <a:latin typeface="Times New Roman" charset="0"/>
                <a:ea typeface="ＭＳ Ｐゴシック" charset="-128"/>
              </a:rPr>
              <a:t>b)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The business is integrated into the charity</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s operations, rather than acting as a self-contained unit.</a:t>
            </a:r>
            <a:r>
              <a:rPr lang="ja-JP" altLang="en-US" sz="4400">
                <a:latin typeface="Times New Roman" charset="0"/>
                <a:ea typeface="ＭＳ Ｐゴシック" charset="-128"/>
              </a:rPr>
              <a:t>”</a:t>
            </a:r>
            <a:endParaRPr lang="en-US" altLang="ja-JP" sz="4400" dirty="0">
              <a:latin typeface="Times New Roman" charset="0"/>
              <a:ea typeface="ＭＳ Ｐゴシック" charset="-128"/>
            </a:endParaRPr>
          </a:p>
          <a:p>
            <a:pPr marL="609600" indent="-609600">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64</a:t>
            </a:fld>
            <a:endParaRPr lang="en-US"/>
          </a:p>
        </p:txBody>
      </p:sp>
    </p:spTree>
    <p:extLst>
      <p:ext uri="{BB962C8B-B14F-4D97-AF65-F5344CB8AC3E}">
        <p14:creationId xmlns:p14="http://schemas.microsoft.com/office/powerpoint/2010/main" val="3099999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a:xfrm>
            <a:off x="838201" y="1613647"/>
            <a:ext cx="8149047" cy="4563316"/>
          </a:xfrm>
        </p:spPr>
        <p:txBody>
          <a:bodyPr>
            <a:normAutofit/>
          </a:bodyPr>
          <a:lstStyle/>
          <a:p>
            <a:pPr eaLnBrk="1" hangingPunct="1">
              <a:lnSpc>
                <a:spcPct val="90000"/>
              </a:lnSpc>
              <a:buFontTx/>
              <a:buNone/>
            </a:pPr>
            <a:endParaRPr lang="en-US" altLang="en-US" sz="2400" dirty="0">
              <a:latin typeface="Times New Roman" charset="0"/>
              <a:ea typeface="ＭＳ Ｐゴシック" charset="-128"/>
            </a:endParaRPr>
          </a:p>
          <a:p>
            <a:pPr marL="660400" indent="-660400" eaLnBrk="1" hangingPunct="1">
              <a:buFontTx/>
              <a:buNone/>
            </a:pPr>
            <a:r>
              <a:rPr lang="en-US" altLang="en-US" sz="2800" dirty="0">
                <a:solidFill>
                  <a:schemeClr val="tx2"/>
                </a:solidFill>
                <a:latin typeface="Times New Roman" charset="0"/>
                <a:ea typeface="ＭＳ Ｐゴシック" charset="-128"/>
              </a:rPr>
              <a:t>c)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The organization</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s charitable goals continue to dominate its decision-making.</a:t>
            </a:r>
            <a:r>
              <a:rPr lang="ja-JP" altLang="en-US" sz="2800">
                <a:solidFill>
                  <a:schemeClr val="tx2"/>
                </a:solidFill>
                <a:latin typeface="Times New Roman" charset="0"/>
                <a:ea typeface="ＭＳ Ｐゴシック" charset="-128"/>
              </a:rPr>
              <a:t>”</a:t>
            </a:r>
            <a:endParaRPr lang="en-US" altLang="ja-JP" sz="2800" dirty="0">
              <a:solidFill>
                <a:schemeClr val="tx2"/>
              </a:solidFill>
              <a:latin typeface="Times New Roman" charset="0"/>
              <a:ea typeface="ＭＳ Ｐゴシック" charset="-128"/>
            </a:endParaRPr>
          </a:p>
          <a:p>
            <a:pPr marL="660400" indent="-660400" eaLnBrk="1" hangingPunct="1">
              <a:buFontTx/>
              <a:buNone/>
            </a:pPr>
            <a:endParaRPr lang="en-US" altLang="en-US" sz="2800" dirty="0">
              <a:solidFill>
                <a:schemeClr val="tx2"/>
              </a:solidFill>
              <a:latin typeface="Times New Roman" charset="0"/>
              <a:ea typeface="ＭＳ Ｐゴシック" charset="-128"/>
            </a:endParaRPr>
          </a:p>
          <a:p>
            <a:pPr marL="660400" indent="-660400" eaLnBrk="1" hangingPunct="1">
              <a:buFontTx/>
              <a:buNone/>
            </a:pPr>
            <a:r>
              <a:rPr lang="en-US" altLang="en-US" sz="2800" dirty="0">
                <a:solidFill>
                  <a:schemeClr val="tx2"/>
                </a:solidFill>
                <a:latin typeface="Times New Roman" charset="0"/>
                <a:ea typeface="ＭＳ Ｐゴシック" charset="-128"/>
              </a:rPr>
              <a:t>d) </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The organization continues to operate for an exclusively charitable purpose by, among other things, permitting no element of private benefit to enter its operations.</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65</a:t>
            </a:fld>
            <a:endParaRPr lang="en-US"/>
          </a:p>
        </p:txBody>
      </p:sp>
    </p:spTree>
    <p:extLst>
      <p:ext uri="{BB962C8B-B14F-4D97-AF65-F5344CB8AC3E}">
        <p14:creationId xmlns:p14="http://schemas.microsoft.com/office/powerpoint/2010/main" val="1497940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90000"/>
              </a:lnSpc>
              <a:buFontTx/>
              <a:buNone/>
            </a:pPr>
            <a:r>
              <a:rPr lang="en-US" altLang="en-US" sz="2400" u="sng" dirty="0">
                <a:solidFill>
                  <a:schemeClr val="tx2"/>
                </a:solidFill>
                <a:latin typeface="Times New Roman" charset="0"/>
                <a:ea typeface="ＭＳ Ｐゴシック" charset="-128"/>
              </a:rPr>
              <a:t>Penalties</a:t>
            </a:r>
            <a:r>
              <a:rPr lang="en-US" altLang="en-US" sz="2400" dirty="0">
                <a:solidFill>
                  <a:schemeClr val="tx2"/>
                </a:solidFill>
                <a:latin typeface="Times New Roman" charset="0"/>
                <a:ea typeface="ＭＳ Ｐゴシック" charset="-128"/>
              </a:rPr>
              <a:t>:</a:t>
            </a:r>
          </a:p>
          <a:p>
            <a:pPr eaLnBrk="1" hangingPunct="1">
              <a:lnSpc>
                <a:spcPct val="90000"/>
              </a:lnSpc>
              <a:buFontTx/>
              <a:buNone/>
            </a:pPr>
            <a:r>
              <a:rPr lang="en-US" altLang="en-US" sz="2400" dirty="0">
                <a:solidFill>
                  <a:schemeClr val="tx2"/>
                </a:solidFill>
                <a:latin typeface="Times New Roman" charset="0"/>
                <a:ea typeface="ＭＳ Ｐゴシック" charset="-128"/>
              </a:rPr>
              <a:t>For a charitable organization or public foundation carrying on an un-related business: </a:t>
            </a:r>
          </a:p>
          <a:p>
            <a:pPr eaLnBrk="1" hangingPunct="1">
              <a:lnSpc>
                <a:spcPct val="90000"/>
              </a:lnSpc>
              <a:buFontTx/>
              <a:buNone/>
            </a:pPr>
            <a:r>
              <a:rPr lang="en-US" altLang="en-US" sz="2400" dirty="0">
                <a:solidFill>
                  <a:schemeClr val="tx2"/>
                </a:solidFill>
                <a:latin typeface="Times New Roman" charset="0"/>
                <a:ea typeface="ＭＳ Ｐゴシック" charset="-128"/>
              </a:rPr>
              <a:t>1</a:t>
            </a:r>
            <a:r>
              <a:rPr lang="en-US" altLang="en-US" sz="2400" baseline="30000" dirty="0">
                <a:solidFill>
                  <a:schemeClr val="tx2"/>
                </a:solidFill>
                <a:latin typeface="Times New Roman" charset="0"/>
                <a:ea typeface="ＭＳ Ｐゴシック" charset="-128"/>
              </a:rPr>
              <a:t>st</a:t>
            </a:r>
            <a:r>
              <a:rPr lang="en-US" altLang="en-US" sz="2400" dirty="0">
                <a:solidFill>
                  <a:schemeClr val="tx2"/>
                </a:solidFill>
                <a:latin typeface="Times New Roman" charset="0"/>
                <a:ea typeface="ＭＳ Ｐゴシック" charset="-128"/>
              </a:rPr>
              <a:t> infraction: 5% penalty on gross unrelated business revenue earned in a taxation year. </a:t>
            </a:r>
          </a:p>
          <a:p>
            <a:pPr eaLnBrk="1" hangingPunct="1">
              <a:lnSpc>
                <a:spcPct val="90000"/>
              </a:lnSpc>
              <a:buFontTx/>
              <a:buNone/>
            </a:pPr>
            <a:r>
              <a:rPr lang="en-US" altLang="en-US" sz="2400" dirty="0">
                <a:solidFill>
                  <a:schemeClr val="tx2"/>
                </a:solidFill>
                <a:latin typeface="Times New Roman" charset="0"/>
                <a:ea typeface="ＭＳ Ｐゴシック" charset="-128"/>
              </a:rPr>
              <a:t>2</a:t>
            </a:r>
            <a:r>
              <a:rPr lang="en-US" altLang="en-US" sz="2400" baseline="30000" dirty="0">
                <a:solidFill>
                  <a:schemeClr val="tx2"/>
                </a:solidFill>
                <a:latin typeface="Times New Roman" charset="0"/>
                <a:ea typeface="ＭＳ Ｐゴシック" charset="-128"/>
              </a:rPr>
              <a:t>nd</a:t>
            </a:r>
            <a:r>
              <a:rPr lang="en-US" altLang="en-US" sz="2400" dirty="0">
                <a:solidFill>
                  <a:schemeClr val="tx2"/>
                </a:solidFill>
                <a:latin typeface="Times New Roman" charset="0"/>
                <a:ea typeface="ＭＳ Ｐゴシック" charset="-128"/>
              </a:rPr>
              <a:t> infraction: 100% penalty on that revenue and suspension of tax-receipting privileges.</a:t>
            </a:r>
          </a:p>
          <a:p>
            <a:pPr eaLnBrk="1" hangingPunct="1">
              <a:lnSpc>
                <a:spcPct val="90000"/>
              </a:lnSpc>
              <a:buFontTx/>
              <a:buNone/>
            </a:pPr>
            <a:endParaRPr lang="en-US" altLang="en-US" sz="2400" dirty="0">
              <a:solidFill>
                <a:schemeClr val="tx2"/>
              </a:solidFill>
              <a:latin typeface="Times New Roman" charset="0"/>
              <a:ea typeface="ＭＳ Ｐゴシック" charset="-128"/>
            </a:endParaRPr>
          </a:p>
          <a:p>
            <a:pPr eaLnBrk="1" hangingPunct="1">
              <a:lnSpc>
                <a:spcPct val="90000"/>
              </a:lnSpc>
              <a:buFontTx/>
              <a:buNone/>
            </a:pPr>
            <a:r>
              <a:rPr lang="en-US" altLang="en-US" sz="2400" dirty="0">
                <a:solidFill>
                  <a:schemeClr val="tx2"/>
                </a:solidFill>
                <a:latin typeface="Times New Roman" charset="0"/>
                <a:ea typeface="ＭＳ Ｐゴシック" charset="-128"/>
              </a:rPr>
              <a:t>	*Suspension is for 1 year. Revocation of registration is permanent</a:t>
            </a:r>
            <a:r>
              <a:rPr lang="en-US" altLang="en-US" sz="2000" dirty="0">
                <a:solidFill>
                  <a:schemeClr val="tx2"/>
                </a:solidFill>
                <a:ea typeface="ＭＳ Ｐゴシック" charset="-128"/>
              </a:rPr>
              <a:t>. </a:t>
            </a:r>
            <a:r>
              <a:rPr lang="en-US" altLang="en-US" sz="2400" dirty="0">
                <a:solidFill>
                  <a:schemeClr val="tx2"/>
                </a:solidFill>
                <a:ea typeface="ＭＳ Ｐゴシック" charset="-128"/>
              </a:rPr>
              <a:t>   </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66</a:t>
            </a:fld>
            <a:endParaRPr lang="en-US"/>
          </a:p>
        </p:txBody>
      </p:sp>
    </p:spTree>
    <p:extLst>
      <p:ext uri="{BB962C8B-B14F-4D97-AF65-F5344CB8AC3E}">
        <p14:creationId xmlns:p14="http://schemas.microsoft.com/office/powerpoint/2010/main" val="1443185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80000"/>
              </a:lnSpc>
            </a:pPr>
            <a:r>
              <a:rPr lang="en-US" altLang="en-US" sz="2400" dirty="0">
                <a:solidFill>
                  <a:schemeClr val="tx2"/>
                </a:solidFill>
                <a:latin typeface="Times New Roman" charset="0"/>
                <a:ea typeface="ＭＳ Ｐゴシック" charset="-128"/>
              </a:rPr>
              <a:t>CRA says: </a:t>
            </a:r>
            <a:r>
              <a:rPr lang="ja-JP" altLang="en-US" sz="2400">
                <a:solidFill>
                  <a:schemeClr val="tx2"/>
                </a:solidFill>
                <a:latin typeface="Times New Roman" charset="0"/>
                <a:ea typeface="ＭＳ Ｐゴシック" charset="-128"/>
              </a:rPr>
              <a:t>“</a:t>
            </a:r>
            <a:r>
              <a:rPr lang="en-US" altLang="ja-JP" sz="2400" dirty="0">
                <a:solidFill>
                  <a:schemeClr val="tx2"/>
                </a:solidFill>
                <a:latin typeface="Times New Roman" charset="0"/>
                <a:ea typeface="ＭＳ Ｐゴシック" charset="-128"/>
              </a:rPr>
              <a:t>before proceeding to revocation, a charity should normally be invited to wind-up the unrelated business or to place it in a separate taxable corporation.</a:t>
            </a:r>
            <a:r>
              <a:rPr lang="ja-JP" altLang="en-US" sz="2400">
                <a:solidFill>
                  <a:schemeClr val="tx2"/>
                </a:solidFill>
                <a:latin typeface="Times New Roman" charset="0"/>
                <a:ea typeface="ＭＳ Ｐゴシック" charset="-128"/>
              </a:rPr>
              <a:t>”</a:t>
            </a:r>
            <a:endParaRPr lang="en-CA" altLang="ja-JP" sz="2400" dirty="0">
              <a:solidFill>
                <a:schemeClr val="tx2"/>
              </a:solidFill>
              <a:latin typeface="Times New Roman" charset="0"/>
              <a:ea typeface="ＭＳ Ｐゴシック" charset="-128"/>
            </a:endParaRPr>
          </a:p>
          <a:p>
            <a:pPr eaLnBrk="1" hangingPunct="1">
              <a:lnSpc>
                <a:spcPct val="80000"/>
              </a:lnSpc>
            </a:pPr>
            <a:endParaRPr lang="en-US" altLang="ja-JP" sz="2400" dirty="0">
              <a:solidFill>
                <a:schemeClr val="tx2"/>
              </a:solidFill>
              <a:latin typeface="Times New Roman" charset="0"/>
              <a:ea typeface="ＭＳ Ｐゴシック" charset="-128"/>
            </a:endParaRPr>
          </a:p>
          <a:p>
            <a:pPr eaLnBrk="1" hangingPunct="1">
              <a:lnSpc>
                <a:spcPct val="80000"/>
              </a:lnSpc>
            </a:pPr>
            <a:r>
              <a:rPr lang="en-US" altLang="en-US" sz="2400" dirty="0">
                <a:solidFill>
                  <a:schemeClr val="tx2"/>
                </a:solidFill>
                <a:latin typeface="Times New Roman" charset="0"/>
                <a:ea typeface="ＭＳ Ｐゴシック" charset="-128"/>
              </a:rPr>
              <a:t>The charity may invest in the taxable corporation. As with other investments, the directors must conclude that it is a prudent use of the charity’s assets.</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67</a:t>
            </a:fld>
            <a:endParaRPr lang="en-US"/>
          </a:p>
        </p:txBody>
      </p:sp>
    </p:spTree>
    <p:extLst>
      <p:ext uri="{BB962C8B-B14F-4D97-AF65-F5344CB8AC3E}">
        <p14:creationId xmlns:p14="http://schemas.microsoft.com/office/powerpoint/2010/main" val="344486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r>
              <a:rPr lang="en-US" altLang="en-US" sz="2800" dirty="0">
                <a:solidFill>
                  <a:schemeClr val="tx2"/>
                </a:solidFill>
                <a:latin typeface="Times New Roman" charset="0"/>
                <a:ea typeface="ＭＳ Ｐゴシック" charset="-128"/>
              </a:rPr>
              <a:t>The charity must not subsidize the business. Investment does not include grants, gifts, free use of the charity</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s resources.  </a:t>
            </a:r>
          </a:p>
          <a:p>
            <a:pPr eaLnBrk="1" hangingPunct="1"/>
            <a:r>
              <a:rPr lang="en-US" altLang="en-US" sz="2800" dirty="0">
                <a:solidFill>
                  <a:schemeClr val="tx2"/>
                </a:solidFill>
                <a:latin typeface="Times New Roman" charset="0"/>
                <a:ea typeface="ＭＳ Ｐゴシック" charset="-128"/>
              </a:rPr>
              <a:t>Profits can flow to the charity (up to 75% of net profits can be donated to the charity; only the remainder is taxed). </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68</a:t>
            </a:fld>
            <a:endParaRPr lang="en-US"/>
          </a:p>
        </p:txBody>
      </p:sp>
    </p:spTree>
    <p:extLst>
      <p:ext uri="{BB962C8B-B14F-4D97-AF65-F5344CB8AC3E}">
        <p14:creationId xmlns:p14="http://schemas.microsoft.com/office/powerpoint/2010/main" val="69475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lnSpc>
                <a:spcPct val="80000"/>
              </a:lnSpc>
            </a:pPr>
            <a:r>
              <a:rPr lang="en-US" altLang="en-US" sz="2800" dirty="0">
                <a:solidFill>
                  <a:schemeClr val="tx2"/>
                </a:solidFill>
                <a:latin typeface="Times New Roman" charset="0"/>
                <a:ea typeface="ＭＳ Ｐゴシック" charset="-128"/>
              </a:rPr>
              <a:t>A charitable organization can retain control over the taxable corporation through share holdings or a power to nominate the board of directors.</a:t>
            </a:r>
          </a:p>
          <a:p>
            <a:pPr eaLnBrk="1" hangingPunct="1">
              <a:lnSpc>
                <a:spcPct val="80000"/>
              </a:lnSpc>
            </a:pPr>
            <a:r>
              <a:rPr lang="en-US" altLang="en-US" sz="2800" dirty="0">
                <a:solidFill>
                  <a:schemeClr val="tx2"/>
                </a:solidFill>
                <a:latin typeface="Times New Roman" charset="0"/>
                <a:ea typeface="ＭＳ Ｐゴシック" charset="-128"/>
              </a:rPr>
              <a:t>Careful record keeping critical (minutes and financials). </a:t>
            </a:r>
          </a:p>
          <a:p>
            <a:pPr eaLnBrk="1" hangingPunct="1">
              <a:lnSpc>
                <a:spcPct val="80000"/>
              </a:lnSpc>
            </a:pPr>
            <a:r>
              <a:rPr lang="en-US" altLang="en-US" sz="2800" dirty="0">
                <a:solidFill>
                  <a:schemeClr val="tx2"/>
                </a:solidFill>
                <a:latin typeface="Times New Roman" charset="0"/>
                <a:ea typeface="ＭＳ Ｐゴシック" charset="-128"/>
              </a:rPr>
              <a:t>A foundation must not acquire more than half of the voting shares of a taxable corporation, unless the shares are donated to the foundation.</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p:txBody>
          <a:bodyPr/>
          <a:lstStyle/>
          <a:p>
            <a:fld id="{B50D4994-8F00-5A4D-BB44-ED589848FD24}" type="slidenum">
              <a:rPr lang="en-US" smtClean="0"/>
              <a:t>69</a:t>
            </a:fld>
            <a:endParaRPr lang="en-US"/>
          </a:p>
        </p:txBody>
      </p:sp>
    </p:spTree>
    <p:extLst>
      <p:ext uri="{BB962C8B-B14F-4D97-AF65-F5344CB8AC3E}">
        <p14:creationId xmlns:p14="http://schemas.microsoft.com/office/powerpoint/2010/main" val="269728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a. Non-profit Organizations v. Registered Charities</a:t>
            </a:r>
          </a:p>
          <a:p>
            <a:pPr marL="0" indent="0">
              <a:buNone/>
            </a:pPr>
            <a:endParaRPr lang="en-US" sz="2400" dirty="0">
              <a:solidFill>
                <a:schemeClr val="tx2"/>
              </a:solidFill>
              <a:latin typeface="Times New Roman" panose="02020603050405020304" pitchFamily="18" charset="0"/>
              <a:cs typeface="Times New Roman" panose="02020603050405020304" pitchFamily="18" charset="0"/>
            </a:endParaRPr>
          </a:p>
          <a:p>
            <a:pPr marL="0" indent="0">
              <a:buNone/>
            </a:pPr>
            <a:r>
              <a:rPr lang="en-US" sz="2400" dirty="0">
                <a:solidFill>
                  <a:schemeClr val="tx2"/>
                </a:solidFill>
                <a:latin typeface="Times New Roman" panose="02020603050405020304" pitchFamily="18" charset="0"/>
                <a:cs typeface="Times New Roman" panose="02020603050405020304" pitchFamily="18" charset="0"/>
              </a:rPr>
              <a:t>Pros and Cons of charitable registration:</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Can issue tax receipts to Donors</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Can receive grants from foundations</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High level of public trust and support</a:t>
            </a:r>
          </a:p>
          <a:p>
            <a:pPr marL="0" indent="0">
              <a:buNone/>
            </a:pPr>
            <a:endParaRPr lang="en-US" sz="2400" dirty="0">
              <a:solidFill>
                <a:schemeClr val="tx2"/>
              </a:solidFill>
              <a:latin typeface="Times New Roman" panose="02020603050405020304" pitchFamily="18" charset="0"/>
              <a:cs typeface="Times New Roman" panose="02020603050405020304" pitchFamily="18" charset="0"/>
            </a:endParaRPr>
          </a:p>
          <a:p>
            <a:pPr>
              <a:buFontTx/>
              <a:buChar char="-"/>
            </a:pPr>
            <a:r>
              <a:rPr lang="en-US" sz="2400" dirty="0">
                <a:solidFill>
                  <a:schemeClr val="tx2"/>
                </a:solidFill>
                <a:latin typeface="Times New Roman" panose="02020603050405020304" pitchFamily="18" charset="0"/>
                <a:cs typeface="Times New Roman" panose="02020603050405020304" pitchFamily="18" charset="0"/>
              </a:rPr>
              <a:t>Charitable registration is not easy to obtain</a:t>
            </a:r>
          </a:p>
          <a:p>
            <a:pPr>
              <a:buFontTx/>
              <a:buChar char="-"/>
            </a:pPr>
            <a:r>
              <a:rPr lang="en-US" sz="2400" dirty="0">
                <a:solidFill>
                  <a:schemeClr val="tx2"/>
                </a:solidFill>
                <a:latin typeface="Times New Roman" panose="02020603050405020304" pitchFamily="18" charset="0"/>
                <a:cs typeface="Times New Roman" panose="02020603050405020304" pitchFamily="18" charset="0"/>
              </a:rPr>
              <a:t> Restrictions on what they can do</a:t>
            </a:r>
          </a:p>
          <a:p>
            <a:pPr>
              <a:buFontTx/>
              <a:buChar char="-"/>
            </a:pPr>
            <a:r>
              <a:rPr lang="en-US" sz="2400" dirty="0">
                <a:solidFill>
                  <a:schemeClr val="tx2"/>
                </a:solidFill>
                <a:latin typeface="Times New Roman" panose="02020603050405020304" pitchFamily="18" charset="0"/>
                <a:cs typeface="Times New Roman" panose="02020603050405020304" pitchFamily="18" charset="0"/>
              </a:rPr>
              <a:t>High level of reporting and scrutiny from government</a:t>
            </a:r>
          </a:p>
          <a:p>
            <a:pPr>
              <a:buFontTx/>
              <a:buChar char="-"/>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7</a:t>
            </a:fld>
            <a:endParaRPr lang="en-US"/>
          </a:p>
        </p:txBody>
      </p:sp>
    </p:spTree>
    <p:extLst>
      <p:ext uri="{BB962C8B-B14F-4D97-AF65-F5344CB8AC3E}">
        <p14:creationId xmlns:p14="http://schemas.microsoft.com/office/powerpoint/2010/main" val="4044541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9. Charities and business activity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r>
              <a:rPr lang="en-US" altLang="en-US" sz="2800" dirty="0">
                <a:solidFill>
                  <a:schemeClr val="tx2"/>
                </a:solidFill>
                <a:latin typeface="Times New Roman" charset="0"/>
                <a:ea typeface="ＭＳ Ｐゴシック" charset="-128"/>
              </a:rPr>
              <a:t>Private Foundations cannot engage in any business activities.</a:t>
            </a:r>
          </a:p>
          <a:p>
            <a:pPr eaLnBrk="1" hangingPunct="1"/>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Excess holding rules</a:t>
            </a:r>
            <a:r>
              <a:rPr lang="ja-JP" altLang="en-US" sz="2800">
                <a:solidFill>
                  <a:schemeClr val="tx2"/>
                </a:solidFill>
                <a:latin typeface="Times New Roman" charset="0"/>
                <a:ea typeface="ＭＳ Ｐゴシック" charset="-128"/>
              </a:rPr>
              <a:t>”</a:t>
            </a:r>
            <a:r>
              <a:rPr lang="en-US" altLang="ja-JP" sz="2800" dirty="0">
                <a:solidFill>
                  <a:schemeClr val="tx2"/>
                </a:solidFill>
                <a:latin typeface="Times New Roman" charset="0"/>
                <a:ea typeface="ＭＳ Ｐゴシック" charset="-128"/>
              </a:rPr>
              <a:t> prevent private foundations from holding more than 2% of the shares of a corporation.</a:t>
            </a:r>
          </a:p>
          <a:p>
            <a:pPr marL="0" indent="0" eaLnBrk="1" hangingPunct="1">
              <a:lnSpc>
                <a:spcPct val="80000"/>
              </a:lnSpc>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70</a:t>
            </a:fld>
            <a:endParaRPr lang="en-US" dirty="0"/>
          </a:p>
        </p:txBody>
      </p:sp>
    </p:spTree>
    <p:extLst>
      <p:ext uri="{BB962C8B-B14F-4D97-AF65-F5344CB8AC3E}">
        <p14:creationId xmlns:p14="http://schemas.microsoft.com/office/powerpoint/2010/main" val="3114754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a:xfrm>
            <a:off x="838201" y="1690690"/>
            <a:ext cx="8149047" cy="4486273"/>
          </a:xfrm>
        </p:spPr>
        <p:txBody>
          <a:bodyPr>
            <a:normAutofit/>
          </a:bodyPr>
          <a:lstStyle/>
          <a:p>
            <a:pPr marL="533400" indent="-533400" eaLnBrk="1" hangingPunct="1">
              <a:lnSpc>
                <a:spcPct val="90000"/>
              </a:lnSpc>
              <a:spcBef>
                <a:spcPct val="0"/>
              </a:spcBef>
              <a:buFontTx/>
              <a:buNone/>
            </a:pPr>
            <a:r>
              <a:rPr lang="en-US" altLang="en-US" sz="3200" b="1" dirty="0">
                <a:solidFill>
                  <a:schemeClr val="tx2"/>
                </a:solidFill>
                <a:latin typeface="Times New Roman" panose="02020603050405020304" pitchFamily="18" charset="0"/>
                <a:ea typeface="ＭＳ Ｐゴシック" panose="020B0600070205080204" pitchFamily="34" charset="-128"/>
              </a:rPr>
              <a:t>Governance</a:t>
            </a:r>
            <a:r>
              <a:rPr lang="en-US" altLang="en-US" sz="3200" dirty="0">
                <a:solidFill>
                  <a:schemeClr val="tx2"/>
                </a:solidFill>
                <a:latin typeface="Times New Roman" panose="02020603050405020304" pitchFamily="18" charset="0"/>
                <a:ea typeface="ＭＳ Ｐゴシック" panose="020B0600070205080204" pitchFamily="34" charset="-128"/>
              </a:rPr>
              <a:t>: </a:t>
            </a:r>
            <a:r>
              <a:rPr lang="ja-JP" altLang="en-US" sz="3200">
                <a:solidFill>
                  <a:schemeClr val="tx2"/>
                </a:solidFill>
                <a:latin typeface="Times New Roman" panose="02020603050405020304" pitchFamily="18" charset="0"/>
                <a:ea typeface="ＭＳ Ｐゴシック" panose="020B0600070205080204" pitchFamily="34" charset="-128"/>
              </a:rPr>
              <a:t>“</a:t>
            </a:r>
            <a:r>
              <a:rPr lang="en-US" altLang="ja-JP" sz="3200" dirty="0">
                <a:solidFill>
                  <a:schemeClr val="tx2"/>
                </a:solidFill>
                <a:latin typeface="Times New Roman" panose="02020603050405020304" pitchFamily="18" charset="0"/>
                <a:ea typeface="ＭＳ Ｐゴシック" panose="020B0600070205080204" pitchFamily="34" charset="-128"/>
              </a:rPr>
              <a:t>the overall processes and structures used to direct and manage an organization</a:t>
            </a:r>
            <a:r>
              <a:rPr lang="ja-JP" altLang="en-US" sz="3200">
                <a:solidFill>
                  <a:schemeClr val="tx2"/>
                </a:solidFill>
                <a:latin typeface="Times New Roman" panose="02020603050405020304" pitchFamily="18" charset="0"/>
                <a:ea typeface="ＭＳ Ｐゴシック" panose="020B0600070205080204" pitchFamily="34" charset="-128"/>
              </a:rPr>
              <a:t>’</a:t>
            </a:r>
            <a:r>
              <a:rPr lang="en-US" altLang="ja-JP" sz="3200" dirty="0">
                <a:solidFill>
                  <a:schemeClr val="tx2"/>
                </a:solidFill>
                <a:latin typeface="Times New Roman" panose="02020603050405020304" pitchFamily="18" charset="0"/>
                <a:ea typeface="ＭＳ Ｐゴシック" panose="020B0600070205080204" pitchFamily="34" charset="-128"/>
              </a:rPr>
              <a:t>s operations and activities.</a:t>
            </a:r>
            <a:r>
              <a:rPr lang="ja-JP" altLang="en-US" sz="3200">
                <a:solidFill>
                  <a:schemeClr val="tx2"/>
                </a:solidFill>
                <a:latin typeface="Times New Roman" panose="02020603050405020304" pitchFamily="18" charset="0"/>
                <a:ea typeface="ＭＳ Ｐゴシック" panose="020B0600070205080204" pitchFamily="34" charset="-128"/>
              </a:rPr>
              <a:t>”</a:t>
            </a:r>
            <a:r>
              <a:rPr lang="en-US" altLang="ja-JP" sz="3200" dirty="0">
                <a:solidFill>
                  <a:schemeClr val="tx2"/>
                </a:solidFill>
                <a:latin typeface="Times New Roman" panose="02020603050405020304" pitchFamily="18" charset="0"/>
                <a:ea typeface="ＭＳ Ｐゴシック" panose="020B0600070205080204" pitchFamily="34" charset="-128"/>
              </a:rPr>
              <a:t> </a:t>
            </a:r>
          </a:p>
          <a:p>
            <a:pPr marL="533400" indent="-533400" eaLnBrk="1" hangingPunct="1">
              <a:lnSpc>
                <a:spcPct val="90000"/>
              </a:lnSpc>
              <a:buFontTx/>
              <a:buNone/>
            </a:pPr>
            <a:endParaRPr lang="en-US" altLang="en-US" sz="3200" dirty="0">
              <a:solidFill>
                <a:schemeClr val="tx2"/>
              </a:solidFill>
              <a:latin typeface="Times New Roman" panose="02020603050405020304" pitchFamily="18" charset="0"/>
              <a:ea typeface="ＭＳ Ｐゴシック" panose="020B0600070205080204" pitchFamily="34" charset="-128"/>
            </a:endParaRPr>
          </a:p>
          <a:p>
            <a:pPr marL="533400" indent="-533400" eaLnBrk="1" hangingPunct="1">
              <a:lnSpc>
                <a:spcPct val="90000"/>
              </a:lnSpc>
              <a:buFontTx/>
              <a:buNone/>
            </a:pPr>
            <a:r>
              <a:rPr lang="en-US" altLang="en-US" sz="3200" dirty="0">
                <a:solidFill>
                  <a:schemeClr val="tx2"/>
                </a:solidFill>
                <a:latin typeface="Times New Roman" panose="02020603050405020304" pitchFamily="18" charset="0"/>
                <a:ea typeface="ＭＳ Ｐゴシック" panose="020B0600070205080204" pitchFamily="34" charset="-128"/>
              </a:rPr>
              <a:t>Two key aspects or elements of governance:</a:t>
            </a:r>
          </a:p>
          <a:p>
            <a:pPr marL="533400" indent="-533400" eaLnBrk="1" hangingPunct="1">
              <a:lnSpc>
                <a:spcPct val="90000"/>
              </a:lnSpc>
              <a:buFontTx/>
              <a:buNone/>
            </a:pPr>
            <a:r>
              <a:rPr lang="en-US" altLang="en-US" sz="3200" dirty="0">
                <a:solidFill>
                  <a:schemeClr val="tx2"/>
                </a:solidFill>
                <a:latin typeface="Times New Roman" panose="02020603050405020304" pitchFamily="18" charset="0"/>
                <a:ea typeface="ＭＳ Ｐゴシック" panose="020B0600070205080204" pitchFamily="34" charset="-128"/>
              </a:rPr>
              <a:t>A. the relationship between members and the Board.   </a:t>
            </a:r>
          </a:p>
          <a:p>
            <a:pPr marL="533400" indent="-533400" eaLnBrk="1" hangingPunct="1">
              <a:lnSpc>
                <a:spcPct val="90000"/>
              </a:lnSpc>
              <a:buFontTx/>
              <a:buNone/>
            </a:pPr>
            <a:r>
              <a:rPr lang="en-US" altLang="en-US" sz="3200" dirty="0">
                <a:solidFill>
                  <a:schemeClr val="tx2"/>
                </a:solidFill>
                <a:latin typeface="Times New Roman" panose="02020603050405020304" pitchFamily="18" charset="0"/>
                <a:ea typeface="ＭＳ Ｐゴシック" panose="020B0600070205080204" pitchFamily="34" charset="-128"/>
              </a:rPr>
              <a:t>B. the relationship between the Board to staff</a:t>
            </a:r>
            <a:r>
              <a:rPr lang="en-US" altLang="en-US" sz="3500" dirty="0">
                <a:solidFill>
                  <a:schemeClr val="tx2"/>
                </a:solidFill>
                <a:latin typeface="Times New Roman" panose="02020603050405020304" pitchFamily="18" charset="0"/>
                <a:ea typeface="ＭＳ Ｐゴシック" panose="020B0600070205080204" pitchFamily="34" charset="-128"/>
              </a:rPr>
              <a:t>.</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71</a:t>
            </a:fld>
            <a:endParaRPr lang="en-US" dirty="0"/>
          </a:p>
        </p:txBody>
      </p:sp>
    </p:spTree>
    <p:extLst>
      <p:ext uri="{BB962C8B-B14F-4D97-AF65-F5344CB8AC3E}">
        <p14:creationId xmlns:p14="http://schemas.microsoft.com/office/powerpoint/2010/main" val="3258220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a:xfrm>
            <a:off x="838201" y="1690690"/>
            <a:ext cx="8149047" cy="4486273"/>
          </a:xfrm>
        </p:spPr>
        <p:txBody>
          <a:bodyPr>
            <a:normAutofit fontScale="92500" lnSpcReduction="20000"/>
          </a:bodyPr>
          <a:lstStyle/>
          <a:p>
            <a:pPr eaLnBrk="1" hangingPunct="1">
              <a:lnSpc>
                <a:spcPct val="90000"/>
              </a:lnSpc>
            </a:pPr>
            <a:r>
              <a:rPr lang="en-US" altLang="en-US" sz="3500"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rPr>
              <a:t>Members entrust directors with management responsibilities, subject to the act &amp; by-laws.</a:t>
            </a:r>
          </a:p>
          <a:p>
            <a:pPr eaLnBrk="1" hangingPunct="1">
              <a:lnSpc>
                <a:spcPct val="90000"/>
              </a:lnSpc>
            </a:pPr>
            <a:r>
              <a:rPr lang="en-US" altLang="en-US" sz="3500"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rPr>
              <a:t>Directors are accountable to members. </a:t>
            </a:r>
          </a:p>
          <a:p>
            <a:pPr eaLnBrk="1" hangingPunct="1">
              <a:lnSpc>
                <a:spcPct val="90000"/>
              </a:lnSpc>
            </a:pPr>
            <a:r>
              <a:rPr lang="en-US" altLang="en-US" sz="3500"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rPr>
              <a:t>Directors are responsible for all aspects of the organization.</a:t>
            </a:r>
          </a:p>
          <a:p>
            <a:pPr eaLnBrk="1" hangingPunct="1">
              <a:lnSpc>
                <a:spcPct val="90000"/>
              </a:lnSpc>
            </a:pPr>
            <a:r>
              <a:rPr lang="en-US" altLang="en-US" sz="3500"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rPr>
              <a:t>Directors may delegate management functions to staff.</a:t>
            </a:r>
          </a:p>
          <a:p>
            <a:pPr eaLnBrk="1" hangingPunct="1">
              <a:lnSpc>
                <a:spcPct val="90000"/>
              </a:lnSpc>
            </a:pPr>
            <a:r>
              <a:rPr lang="en-US" altLang="en-US" sz="3500"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rPr>
              <a:t>Directors set policies &amp; strategic direction and measure staff implementation performance.  </a:t>
            </a:r>
          </a:p>
          <a:p>
            <a:pPr eaLnBrk="1" hangingPunct="1">
              <a:lnSpc>
                <a:spcPct val="90000"/>
              </a:lnSpc>
            </a:pPr>
            <a:r>
              <a:rPr lang="en-US" altLang="en-US" sz="3500"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rPr>
              <a:t>Directors are not immune from personal liability.</a:t>
            </a:r>
          </a:p>
          <a:p>
            <a:pPr marL="0" indent="0" eaLnBrk="1" hangingPunct="1">
              <a:lnSpc>
                <a:spcPct val="80000"/>
              </a:lnSpc>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72</a:t>
            </a:fld>
            <a:endParaRPr lang="en-US" dirty="0"/>
          </a:p>
        </p:txBody>
      </p:sp>
    </p:spTree>
    <p:extLst>
      <p:ext uri="{BB962C8B-B14F-4D97-AF65-F5344CB8AC3E}">
        <p14:creationId xmlns:p14="http://schemas.microsoft.com/office/powerpoint/2010/main" val="3872306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a:xfrm>
            <a:off x="838201" y="1690690"/>
            <a:ext cx="8149047" cy="4486273"/>
          </a:xfrm>
        </p:spPr>
        <p:txBody>
          <a:bodyPr>
            <a:normAutofit/>
          </a:bodyPr>
          <a:lstStyle/>
          <a:p>
            <a:pPr marL="0" indent="0" eaLnBrk="1" hangingPunct="1">
              <a:lnSpc>
                <a:spcPct val="80000"/>
              </a:lnSpc>
              <a:buNone/>
            </a:pPr>
            <a:r>
              <a:rPr lang="en-US" altLang="en-US" sz="3200" b="1" dirty="0">
                <a:solidFill>
                  <a:schemeClr val="tx2"/>
                </a:solidFill>
                <a:latin typeface="Times New Roman" charset="0"/>
                <a:ea typeface="ＭＳ Ｐゴシック" charset="-128"/>
              </a:rPr>
              <a:t>12 Lessons from Drucker &amp; Carver</a:t>
            </a:r>
            <a:r>
              <a:rPr lang="en-US" altLang="en-US" sz="3200" dirty="0">
                <a:solidFill>
                  <a:schemeClr val="tx2"/>
                </a:solidFill>
                <a:latin typeface="Times New Roman" charset="0"/>
                <a:ea typeface="ＭＳ Ｐゴシック" charset="-128"/>
              </a:rPr>
              <a:t>:</a:t>
            </a:r>
          </a:p>
          <a:p>
            <a:pPr marL="0" indent="0" eaLnBrk="1" hangingPunct="1">
              <a:lnSpc>
                <a:spcPct val="80000"/>
              </a:lnSpc>
              <a:buNone/>
            </a:pPr>
            <a:endParaRPr lang="en-US" altLang="en-US" sz="3000" dirty="0">
              <a:solidFill>
                <a:schemeClr val="tx2"/>
              </a:solidFill>
              <a:latin typeface="Times New Roman" charset="0"/>
              <a:ea typeface="ＭＳ Ｐゴシック" charset="-128"/>
            </a:endParaRPr>
          </a:p>
          <a:p>
            <a:pPr marL="609600" indent="-609600" eaLnBrk="1" hangingPunct="1">
              <a:buFontTx/>
              <a:buAutoNum type="arabicPeriod"/>
            </a:pPr>
            <a:r>
              <a:rPr lang="en-US" altLang="en-US" sz="3000" dirty="0">
                <a:solidFill>
                  <a:schemeClr val="tx2"/>
                </a:solidFill>
                <a:latin typeface="Times New Roman" panose="02020603050405020304" pitchFamily="18" charset="0"/>
                <a:ea typeface="ＭＳ Ｐゴシック" panose="020B0600070205080204" pitchFamily="34" charset="-128"/>
              </a:rPr>
              <a:t>Boards should focus on </a:t>
            </a:r>
            <a:r>
              <a:rPr lang="ja-JP" altLang="en-US" sz="3000">
                <a:solidFill>
                  <a:schemeClr val="tx2"/>
                </a:solidFill>
                <a:latin typeface="Times New Roman" panose="02020603050405020304" pitchFamily="18" charset="0"/>
                <a:ea typeface="ＭＳ Ｐゴシック" panose="020B0600070205080204" pitchFamily="34" charset="-128"/>
              </a:rPr>
              <a:t>“</a:t>
            </a:r>
            <a:r>
              <a:rPr lang="en-US" altLang="ja-JP" sz="3000" dirty="0">
                <a:solidFill>
                  <a:schemeClr val="tx2"/>
                </a:solidFill>
                <a:latin typeface="Times New Roman" panose="02020603050405020304" pitchFamily="18" charset="0"/>
                <a:ea typeface="ＭＳ Ｐゴシック" panose="020B0600070205080204" pitchFamily="34" charset="-128"/>
              </a:rPr>
              <a:t>ends</a:t>
            </a:r>
            <a:r>
              <a:rPr lang="ja-JP" altLang="en-US" sz="3000">
                <a:solidFill>
                  <a:schemeClr val="tx2"/>
                </a:solidFill>
                <a:latin typeface="Times New Roman" panose="02020603050405020304" pitchFamily="18" charset="0"/>
                <a:ea typeface="ＭＳ Ｐゴシック" panose="020B0600070205080204" pitchFamily="34" charset="-128"/>
              </a:rPr>
              <a:t>”</a:t>
            </a:r>
            <a:r>
              <a:rPr lang="en-US" altLang="ja-JP" sz="3000" dirty="0">
                <a:solidFill>
                  <a:schemeClr val="tx2"/>
                </a:solidFill>
                <a:latin typeface="Times New Roman" panose="02020603050405020304" pitchFamily="18" charset="0"/>
                <a:ea typeface="ＭＳ Ｐゴシック" panose="020B0600070205080204" pitchFamily="34" charset="-128"/>
              </a:rPr>
              <a:t> (the vision, goals, outcomes) rather than </a:t>
            </a:r>
            <a:r>
              <a:rPr lang="ja-JP" altLang="en-US" sz="3000">
                <a:solidFill>
                  <a:schemeClr val="tx2"/>
                </a:solidFill>
                <a:latin typeface="Times New Roman" panose="02020603050405020304" pitchFamily="18" charset="0"/>
                <a:ea typeface="ＭＳ Ｐゴシック" panose="020B0600070205080204" pitchFamily="34" charset="-128"/>
              </a:rPr>
              <a:t>“</a:t>
            </a:r>
            <a:r>
              <a:rPr lang="en-US" altLang="ja-JP" sz="3000" dirty="0">
                <a:solidFill>
                  <a:schemeClr val="tx2"/>
                </a:solidFill>
                <a:latin typeface="Times New Roman" panose="02020603050405020304" pitchFamily="18" charset="0"/>
                <a:ea typeface="ＭＳ Ｐゴシック" panose="020B0600070205080204" pitchFamily="34" charset="-128"/>
              </a:rPr>
              <a:t>means.</a:t>
            </a:r>
            <a:r>
              <a:rPr lang="ja-JP" altLang="en-US" sz="3000">
                <a:solidFill>
                  <a:schemeClr val="tx2"/>
                </a:solidFill>
                <a:latin typeface="Times New Roman" panose="02020603050405020304" pitchFamily="18" charset="0"/>
                <a:ea typeface="ＭＳ Ｐゴシック" panose="020B0600070205080204" pitchFamily="34" charset="-128"/>
              </a:rPr>
              <a:t>”</a:t>
            </a:r>
            <a:endParaRPr lang="en-US" altLang="ja-JP" sz="3000" dirty="0">
              <a:solidFill>
                <a:schemeClr val="tx2"/>
              </a:solidFill>
              <a:latin typeface="Times New Roman" panose="02020603050405020304" pitchFamily="18" charset="0"/>
              <a:ea typeface="ＭＳ Ｐゴシック" panose="020B0600070205080204" pitchFamily="34" charset="-128"/>
            </a:endParaRPr>
          </a:p>
          <a:p>
            <a:pPr marL="609600" indent="-609600" eaLnBrk="1" hangingPunct="1">
              <a:buFontTx/>
              <a:buNone/>
            </a:pPr>
            <a:endParaRPr lang="en-US" altLang="en-US" sz="3000" dirty="0">
              <a:solidFill>
                <a:schemeClr val="tx2"/>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3000" dirty="0">
                <a:solidFill>
                  <a:schemeClr val="tx2"/>
                </a:solidFill>
                <a:latin typeface="Times New Roman" panose="02020603050405020304" pitchFamily="18" charset="0"/>
                <a:ea typeface="ＭＳ Ｐゴシック" panose="020B0600070205080204" pitchFamily="34" charset="-128"/>
              </a:rPr>
              <a:t>2. 	Boards should establish the guiding principles, policies and strategic plan for the organization.</a:t>
            </a:r>
          </a:p>
          <a:p>
            <a:pPr marL="0" indent="0" eaLnBrk="1" hangingPunct="1">
              <a:lnSpc>
                <a:spcPct val="80000"/>
              </a:lnSpc>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73</a:t>
            </a:fld>
            <a:endParaRPr lang="en-US" dirty="0"/>
          </a:p>
        </p:txBody>
      </p:sp>
    </p:spTree>
    <p:extLst>
      <p:ext uri="{BB962C8B-B14F-4D97-AF65-F5344CB8AC3E}">
        <p14:creationId xmlns:p14="http://schemas.microsoft.com/office/powerpoint/2010/main" val="1838148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marL="609600" indent="-609600">
              <a:buNone/>
            </a:pPr>
            <a:r>
              <a:rPr lang="en-US" altLang="en-US" sz="2800" dirty="0">
                <a:solidFill>
                  <a:schemeClr val="tx2"/>
                </a:solidFill>
                <a:latin typeface="Times New Roman" panose="02020603050405020304" pitchFamily="18" charset="0"/>
                <a:ea typeface="ＭＳ Ｐゴシック" panose="020B0600070205080204" pitchFamily="34" charset="-128"/>
              </a:rPr>
              <a:t>3. Boards should clearly delegate responsibility and authority to the senior staff person to implement the principles, policies and plan, and provide the resources to manage (the </a:t>
            </a:r>
            <a:r>
              <a:rPr lang="ja-JP" altLang="en-US" sz="2800">
                <a:solidFill>
                  <a:schemeClr val="tx2"/>
                </a:solidFill>
                <a:latin typeface="Times New Roman" panose="02020603050405020304" pitchFamily="18" charset="0"/>
                <a:ea typeface="ＭＳ Ｐゴシック" panose="020B0600070205080204" pitchFamily="34" charset="-128"/>
              </a:rPr>
              <a:t>“</a:t>
            </a:r>
            <a:r>
              <a:rPr lang="en-US" altLang="ja-JP" sz="2800" dirty="0">
                <a:solidFill>
                  <a:schemeClr val="tx2"/>
                </a:solidFill>
                <a:latin typeface="Times New Roman" panose="02020603050405020304" pitchFamily="18" charset="0"/>
                <a:ea typeface="ＭＳ Ｐゴシック" panose="020B0600070205080204" pitchFamily="34" charset="-128"/>
              </a:rPr>
              <a:t>means</a:t>
            </a:r>
            <a:r>
              <a:rPr lang="ja-JP" altLang="en-US" sz="2800">
                <a:solidFill>
                  <a:schemeClr val="tx2"/>
                </a:solidFill>
                <a:latin typeface="Times New Roman" panose="02020603050405020304" pitchFamily="18" charset="0"/>
                <a:ea typeface="ＭＳ Ｐゴシック" panose="020B0600070205080204" pitchFamily="34" charset="-128"/>
              </a:rPr>
              <a:t>”</a:t>
            </a:r>
            <a:r>
              <a:rPr lang="en-US" altLang="ja-JP" sz="2800" dirty="0">
                <a:solidFill>
                  <a:schemeClr val="tx2"/>
                </a:solidFill>
                <a:latin typeface="Times New Roman" panose="02020603050405020304" pitchFamily="18" charset="0"/>
                <a:ea typeface="ＭＳ Ｐゴシック" panose="020B0600070205080204" pitchFamily="34" charset="-128"/>
              </a:rPr>
              <a:t>).</a:t>
            </a:r>
          </a:p>
          <a:p>
            <a:pPr marL="609600" indent="-609600">
              <a:buNone/>
            </a:pPr>
            <a:endParaRPr lang="en-US" altLang="ja-JP" sz="2800" dirty="0">
              <a:solidFill>
                <a:schemeClr val="tx2"/>
              </a:solidFill>
              <a:latin typeface="Times New Roman" panose="02020603050405020304" pitchFamily="18" charset="0"/>
              <a:ea typeface="ＭＳ Ｐゴシック" panose="020B0600070205080204" pitchFamily="34" charset="-128"/>
            </a:endParaRPr>
          </a:p>
          <a:p>
            <a:pPr marL="609600" indent="-609600">
              <a:buNone/>
            </a:pPr>
            <a:r>
              <a:rPr lang="en-US" altLang="en-US" sz="2800" dirty="0">
                <a:solidFill>
                  <a:schemeClr val="tx2"/>
                </a:solidFill>
                <a:latin typeface="Times New Roman" panose="02020603050405020304" pitchFamily="18" charset="0"/>
                <a:ea typeface="ＭＳ Ｐゴシック" panose="020B0600070205080204" pitchFamily="34" charset="-128"/>
              </a:rPr>
              <a:t>4. Boards are responsible for determining all governing policies of the organization, while the senior staff person is responsible for determining all administrative policies.</a:t>
            </a:r>
          </a:p>
          <a:p>
            <a:pPr marL="609600" indent="-609600">
              <a:buNone/>
            </a:pPr>
            <a:endParaRPr lang="en-US" altLang="ja-JP" sz="2800" dirty="0">
              <a:solidFill>
                <a:schemeClr val="tx2"/>
              </a:solidFill>
              <a:latin typeface="Times New Roman" panose="02020603050405020304" pitchFamily="18" charset="0"/>
              <a:ea typeface="ＭＳ Ｐゴシック" panose="020B0600070205080204" pitchFamily="34"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74</a:t>
            </a:fld>
            <a:endParaRPr lang="en-US" dirty="0"/>
          </a:p>
        </p:txBody>
      </p:sp>
    </p:spTree>
    <p:extLst>
      <p:ext uri="{BB962C8B-B14F-4D97-AF65-F5344CB8AC3E}">
        <p14:creationId xmlns:p14="http://schemas.microsoft.com/office/powerpoint/2010/main" val="2059740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marL="0" indent="0">
              <a:lnSpc>
                <a:spcPct val="80000"/>
              </a:lnSpc>
              <a:buNone/>
            </a:pPr>
            <a:r>
              <a:rPr lang="en-US" altLang="en-US" sz="2800" dirty="0">
                <a:solidFill>
                  <a:schemeClr val="tx2"/>
                </a:solidFill>
                <a:latin typeface="Times New Roman" panose="02020603050405020304" pitchFamily="18" charset="0"/>
                <a:ea typeface="ＭＳ Ｐゴシック" panose="020B0600070205080204" pitchFamily="34" charset="-128"/>
              </a:rPr>
              <a:t>5. Boards should set clear reporting expectations.</a:t>
            </a:r>
          </a:p>
          <a:p>
            <a:pPr marL="0" indent="0">
              <a:lnSpc>
                <a:spcPct val="80000"/>
              </a:lnSpc>
              <a:buNone/>
            </a:pPr>
            <a:endParaRPr lang="en-US" altLang="en-US" sz="2800" dirty="0">
              <a:latin typeface="Times New Roman" panose="02020603050405020304" pitchFamily="18" charset="0"/>
              <a:ea typeface="ＭＳ Ｐゴシック" panose="020B0600070205080204" pitchFamily="34" charset="-128"/>
            </a:endParaRPr>
          </a:p>
          <a:p>
            <a:pPr eaLnBrk="1" hangingPunct="1">
              <a:buFontTx/>
              <a:buNone/>
            </a:pPr>
            <a:r>
              <a:rPr lang="en-US" altLang="en-US" sz="2800" dirty="0">
                <a:solidFill>
                  <a:schemeClr val="tx2"/>
                </a:solidFill>
                <a:latin typeface="Times New Roman" panose="02020603050405020304" pitchFamily="18" charset="0"/>
                <a:ea typeface="ＭＳ Ｐゴシック" panose="020B0600070205080204" pitchFamily="34" charset="-128"/>
              </a:rPr>
              <a:t>6. Boards should monitor compliance with those guiding principles and policies and performance against the plan.</a:t>
            </a:r>
          </a:p>
          <a:p>
            <a:pPr eaLnBrk="1" hangingPunct="1">
              <a:buFontTx/>
              <a:buNone/>
            </a:pPr>
            <a:endParaRPr lang="en-US" altLang="en-US" sz="2800" dirty="0">
              <a:solidFill>
                <a:schemeClr val="tx2"/>
              </a:solidFill>
              <a:latin typeface="Times New Roman" panose="02020603050405020304" pitchFamily="18" charset="0"/>
              <a:ea typeface="ＭＳ Ｐゴシック" panose="020B0600070205080204" pitchFamily="34" charset="-128"/>
            </a:endParaRPr>
          </a:p>
          <a:p>
            <a:pPr eaLnBrk="1" hangingPunct="1">
              <a:buFontTx/>
              <a:buNone/>
            </a:pPr>
            <a:r>
              <a:rPr lang="en-US" altLang="en-US" sz="2800" dirty="0">
                <a:solidFill>
                  <a:schemeClr val="tx2"/>
                </a:solidFill>
                <a:latin typeface="Times New Roman" panose="02020603050405020304" pitchFamily="18" charset="0"/>
                <a:ea typeface="ＭＳ Ｐゴシック" panose="020B0600070205080204" pitchFamily="34" charset="-128"/>
              </a:rPr>
              <a:t>7. Boards should ensure that the senior staff person and the Board are held accountable for their performance. </a:t>
            </a:r>
          </a:p>
          <a:p>
            <a:pPr marL="0" indent="0">
              <a:lnSpc>
                <a:spcPct val="80000"/>
              </a:lnSpc>
              <a:buNone/>
            </a:pPr>
            <a:endParaRPr lang="en-US" altLang="en-US" sz="2800" dirty="0">
              <a:latin typeface="Times New Roman" panose="02020603050405020304" pitchFamily="18" charset="0"/>
              <a:ea typeface="ＭＳ Ｐゴシック" panose="020B0600070205080204" pitchFamily="34" charset="-128"/>
            </a:endParaRPr>
          </a:p>
          <a:p>
            <a:pPr marL="0" indent="0" eaLnBrk="1" hangingPunct="1">
              <a:lnSpc>
                <a:spcPct val="80000"/>
              </a:lnSpc>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75</a:t>
            </a:fld>
            <a:endParaRPr lang="en-US" dirty="0"/>
          </a:p>
        </p:txBody>
      </p:sp>
    </p:spTree>
    <p:extLst>
      <p:ext uri="{BB962C8B-B14F-4D97-AF65-F5344CB8AC3E}">
        <p14:creationId xmlns:p14="http://schemas.microsoft.com/office/powerpoint/2010/main" val="2631202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marL="0" indent="0" eaLnBrk="1" hangingPunct="1">
              <a:lnSpc>
                <a:spcPct val="80000"/>
              </a:lnSpc>
              <a:buNone/>
            </a:pPr>
            <a:endParaRPr lang="en-US" altLang="en-US" sz="3600" dirty="0">
              <a:latin typeface="Times New Roman" charset="0"/>
              <a:ea typeface="ＭＳ Ｐゴシック" charset="-128"/>
            </a:endParaRPr>
          </a:p>
          <a:p>
            <a:pPr eaLnBrk="1" hangingPunct="1">
              <a:lnSpc>
                <a:spcPct val="90000"/>
              </a:lnSpc>
              <a:buFontTx/>
              <a:buNone/>
            </a:pPr>
            <a:r>
              <a:rPr lang="en-US" altLang="en-US" sz="2800" dirty="0">
                <a:solidFill>
                  <a:schemeClr val="tx2"/>
                </a:solidFill>
                <a:latin typeface="Times New Roman" panose="02020603050405020304" pitchFamily="18" charset="0"/>
                <a:ea typeface="ＭＳ Ｐゴシック" panose="020B0600070205080204" pitchFamily="34" charset="-128"/>
              </a:rPr>
              <a:t>8. Boards should regularly review the performance of the senior staff person and provide feedback &amp; guidance.</a:t>
            </a:r>
          </a:p>
          <a:p>
            <a:pPr eaLnBrk="1" hangingPunct="1">
              <a:lnSpc>
                <a:spcPct val="90000"/>
              </a:lnSpc>
              <a:buFontTx/>
              <a:buNone/>
            </a:pPr>
            <a:endParaRPr lang="en-US" altLang="en-US" sz="2800" dirty="0">
              <a:solidFill>
                <a:schemeClr val="tx2"/>
              </a:solidFill>
              <a:latin typeface="Times New Roman" panose="02020603050405020304" pitchFamily="18" charset="0"/>
              <a:ea typeface="ＭＳ Ｐゴシック" panose="020B0600070205080204" pitchFamily="34" charset="-128"/>
            </a:endParaRPr>
          </a:p>
          <a:p>
            <a:pPr eaLnBrk="1" hangingPunct="1">
              <a:lnSpc>
                <a:spcPct val="90000"/>
              </a:lnSpc>
              <a:buFontTx/>
              <a:buNone/>
            </a:pPr>
            <a:r>
              <a:rPr lang="en-US" altLang="en-US" sz="2800" dirty="0">
                <a:solidFill>
                  <a:schemeClr val="tx2"/>
                </a:solidFill>
                <a:latin typeface="Times New Roman" panose="02020603050405020304" pitchFamily="18" charset="0"/>
                <a:ea typeface="ＭＳ Ｐゴシック" panose="020B0600070205080204" pitchFamily="34" charset="-128"/>
              </a:rPr>
              <a:t>9. Performance monitoring tools are:  the senior staff person</a:t>
            </a:r>
            <a:r>
              <a:rPr lang="ja-JP" altLang="en-US" sz="2800">
                <a:solidFill>
                  <a:schemeClr val="tx2"/>
                </a:solidFill>
                <a:latin typeface="Times New Roman" panose="02020603050405020304" pitchFamily="18" charset="0"/>
                <a:ea typeface="ＭＳ Ｐゴシック" panose="020B0600070205080204" pitchFamily="34" charset="-128"/>
              </a:rPr>
              <a:t>’</a:t>
            </a:r>
            <a:r>
              <a:rPr lang="en-US" altLang="ja-JP" sz="2800" dirty="0">
                <a:solidFill>
                  <a:schemeClr val="tx2"/>
                </a:solidFill>
                <a:latin typeface="Times New Roman" panose="02020603050405020304" pitchFamily="18" charset="0"/>
                <a:ea typeface="ＭＳ Ｐゴシック" panose="020B0600070205080204" pitchFamily="34" charset="-128"/>
              </a:rPr>
              <a:t>s reports, committee reports, external reports, financial reports.</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76</a:t>
            </a:fld>
            <a:endParaRPr lang="en-US" dirty="0"/>
          </a:p>
        </p:txBody>
      </p:sp>
    </p:spTree>
    <p:extLst>
      <p:ext uri="{BB962C8B-B14F-4D97-AF65-F5344CB8AC3E}">
        <p14:creationId xmlns:p14="http://schemas.microsoft.com/office/powerpoint/2010/main" val="1869550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a:bodyPr>
          <a:lstStyle/>
          <a:p>
            <a:pPr eaLnBrk="1" hangingPunct="1">
              <a:buFontTx/>
              <a:buNone/>
            </a:pPr>
            <a:r>
              <a:rPr lang="en-US" altLang="en-US" sz="2800" dirty="0">
                <a:solidFill>
                  <a:schemeClr val="tx2"/>
                </a:solidFill>
                <a:latin typeface="Times New Roman" panose="02020603050405020304" pitchFamily="18" charset="0"/>
                <a:ea typeface="ＭＳ Ｐゴシック" panose="020B0600070205080204" pitchFamily="34" charset="-128"/>
              </a:rPr>
              <a:t>10. Carver downplays the utility of board committees – Drucker encourages the use of Board and staff committees.</a:t>
            </a:r>
          </a:p>
          <a:p>
            <a:pPr eaLnBrk="1" hangingPunct="1">
              <a:buFontTx/>
              <a:buNone/>
            </a:pPr>
            <a:endParaRPr lang="en-US" altLang="en-US" sz="2800" dirty="0">
              <a:solidFill>
                <a:schemeClr val="tx2"/>
              </a:solidFill>
              <a:latin typeface="Times New Roman" panose="02020603050405020304" pitchFamily="18" charset="0"/>
              <a:ea typeface="ＭＳ Ｐゴシック" panose="020B0600070205080204" pitchFamily="34" charset="-128"/>
            </a:endParaRPr>
          </a:p>
          <a:p>
            <a:pPr eaLnBrk="1" hangingPunct="1">
              <a:buFontTx/>
              <a:buNone/>
            </a:pPr>
            <a:r>
              <a:rPr lang="en-US" altLang="en-US" sz="2800" dirty="0">
                <a:solidFill>
                  <a:schemeClr val="tx2"/>
                </a:solidFill>
                <a:latin typeface="Times New Roman" panose="02020603050405020304" pitchFamily="18" charset="0"/>
                <a:ea typeface="ＭＳ Ｐゴシック" panose="020B0600070205080204" pitchFamily="34" charset="-128"/>
              </a:rPr>
              <a:t>11. Boards should conduct written appraisals of their own performance. </a:t>
            </a:r>
          </a:p>
          <a:p>
            <a:pPr eaLnBrk="1" hangingPunct="1">
              <a:buFontTx/>
              <a:buNone/>
            </a:pPr>
            <a:endParaRPr lang="en-US" altLang="en-US" sz="2800" dirty="0">
              <a:solidFill>
                <a:schemeClr val="tx2"/>
              </a:solidFill>
              <a:latin typeface="Times New Roman" panose="02020603050405020304" pitchFamily="18" charset="0"/>
              <a:ea typeface="ＭＳ Ｐゴシック" panose="020B0600070205080204" pitchFamily="34" charset="-128"/>
            </a:endParaRPr>
          </a:p>
          <a:p>
            <a:pPr eaLnBrk="1" hangingPunct="1">
              <a:buFontTx/>
              <a:buNone/>
            </a:pPr>
            <a:r>
              <a:rPr lang="en-US" altLang="en-US" sz="2800" dirty="0">
                <a:solidFill>
                  <a:schemeClr val="tx2"/>
                </a:solidFill>
                <a:latin typeface="Times New Roman" panose="02020603050405020304" pitchFamily="18" charset="0"/>
                <a:ea typeface="ＭＳ Ｐゴシック" panose="020B0600070205080204" pitchFamily="34" charset="-128"/>
              </a:rPr>
              <a:t>12. Training should be a priority, budgeted item. </a:t>
            </a:r>
          </a:p>
          <a:p>
            <a:pPr marL="0" indent="0" eaLnBrk="1" hangingPunct="1">
              <a:lnSpc>
                <a:spcPct val="80000"/>
              </a:lnSpc>
              <a:buNone/>
            </a:pPr>
            <a:endParaRPr lang="en-US" altLang="en-US" sz="3600" dirty="0">
              <a:latin typeface="Times New Roman" charset="0"/>
              <a:ea typeface="ＭＳ Ｐゴシック" charset="-128"/>
            </a:endParaRP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77</a:t>
            </a:fld>
            <a:endParaRPr lang="en-US" dirty="0"/>
          </a:p>
        </p:txBody>
      </p:sp>
    </p:spTree>
    <p:extLst>
      <p:ext uri="{BB962C8B-B14F-4D97-AF65-F5344CB8AC3E}">
        <p14:creationId xmlns:p14="http://schemas.microsoft.com/office/powerpoint/2010/main" val="4217985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26C-6A2F-9815-4E95-79A8EDB1E4AE}"/>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10. Governance highlights - Summary</a:t>
            </a:r>
          </a:p>
        </p:txBody>
      </p:sp>
      <p:sp>
        <p:nvSpPr>
          <p:cNvPr id="3" name="Content Placeholder 2">
            <a:extLst>
              <a:ext uri="{FF2B5EF4-FFF2-40B4-BE49-F238E27FC236}">
                <a16:creationId xmlns:a16="http://schemas.microsoft.com/office/drawing/2014/main" id="{95D59127-151B-BD1F-F565-4E212AB59DDF}"/>
              </a:ext>
            </a:extLst>
          </p:cNvPr>
          <p:cNvSpPr>
            <a:spLocks noGrp="1"/>
          </p:cNvSpPr>
          <p:nvPr>
            <p:ph idx="1"/>
          </p:nvPr>
        </p:nvSpPr>
        <p:spPr/>
        <p:txBody>
          <a:bodyPr>
            <a:normAutofit fontScale="77500" lnSpcReduction="20000"/>
          </a:bodyPr>
          <a:lstStyle/>
          <a:p>
            <a:pPr marL="0" indent="0" eaLnBrk="1" hangingPunct="1">
              <a:lnSpc>
                <a:spcPct val="80000"/>
              </a:lnSpc>
              <a:buNone/>
            </a:pPr>
            <a:endParaRPr lang="en-US" altLang="en-US" sz="3600" dirty="0">
              <a:latin typeface="Times New Roman" charset="0"/>
              <a:ea typeface="ＭＳ Ｐゴシック" charset="-128"/>
            </a:endParaRPr>
          </a:p>
          <a:p>
            <a:pPr eaLnBrk="1" hangingPunct="1">
              <a:lnSpc>
                <a:spcPct val="90000"/>
              </a:lnSpc>
            </a:pPr>
            <a:r>
              <a:rPr lang="en-US" altLang="en-US" sz="3600" dirty="0">
                <a:solidFill>
                  <a:schemeClr val="tx2"/>
                </a:solidFill>
                <a:latin typeface="Times New Roman" panose="02020603050405020304" pitchFamily="18" charset="0"/>
                <a:ea typeface="ＭＳ Ｐゴシック" panose="020B0600070205080204" pitchFamily="34" charset="-128"/>
              </a:rPr>
              <a:t> Be clear about delegated responsibilities.</a:t>
            </a:r>
          </a:p>
          <a:p>
            <a:pPr eaLnBrk="1" hangingPunct="1">
              <a:lnSpc>
                <a:spcPct val="90000"/>
              </a:lnSpc>
            </a:pPr>
            <a:r>
              <a:rPr lang="en-US" altLang="en-US" sz="3600" dirty="0">
                <a:solidFill>
                  <a:schemeClr val="tx2"/>
                </a:solidFill>
                <a:latin typeface="Times New Roman" panose="02020603050405020304" pitchFamily="18" charset="0"/>
                <a:ea typeface="ＭＳ Ｐゴシック" panose="020B0600070205080204" pitchFamily="34" charset="-128"/>
              </a:rPr>
              <a:t> Be clear about reporting expectations.</a:t>
            </a:r>
          </a:p>
          <a:p>
            <a:pPr eaLnBrk="1" hangingPunct="1">
              <a:lnSpc>
                <a:spcPct val="90000"/>
              </a:lnSpc>
            </a:pPr>
            <a:r>
              <a:rPr lang="en-US" altLang="en-US" sz="3600" dirty="0">
                <a:solidFill>
                  <a:schemeClr val="tx2"/>
                </a:solidFill>
                <a:latin typeface="Times New Roman" panose="02020603050405020304" pitchFamily="18" charset="0"/>
                <a:ea typeface="ＭＳ Ｐゴシック" panose="020B0600070205080204" pitchFamily="34" charset="-128"/>
              </a:rPr>
              <a:t> Seek a creative tension by mentoring, supporting, reviewing and challenging the senior staff person.</a:t>
            </a:r>
          </a:p>
          <a:p>
            <a:pPr eaLnBrk="1" hangingPunct="1">
              <a:lnSpc>
                <a:spcPct val="90000"/>
              </a:lnSpc>
            </a:pPr>
            <a:r>
              <a:rPr lang="en-US" altLang="en-US" sz="3600" dirty="0">
                <a:solidFill>
                  <a:schemeClr val="tx2"/>
                </a:solidFill>
                <a:latin typeface="Times New Roman" panose="02020603050405020304" pitchFamily="18" charset="0"/>
                <a:ea typeface="ＭＳ Ｐゴシック" panose="020B0600070205080204" pitchFamily="34" charset="-128"/>
              </a:rPr>
              <a:t>Review performance regularly. </a:t>
            </a:r>
          </a:p>
          <a:p>
            <a:pPr eaLnBrk="1" hangingPunct="1">
              <a:lnSpc>
                <a:spcPct val="90000"/>
              </a:lnSpc>
            </a:pPr>
            <a:r>
              <a:rPr lang="en-US" altLang="en-US" sz="3600" dirty="0">
                <a:solidFill>
                  <a:schemeClr val="tx2"/>
                </a:solidFill>
                <a:latin typeface="Times New Roman" panose="02020603050405020304" pitchFamily="18" charset="0"/>
                <a:ea typeface="ＭＳ Ｐゴシック" panose="020B0600070205080204" pitchFamily="34" charset="-128"/>
              </a:rPr>
              <a:t> Communicate.</a:t>
            </a:r>
          </a:p>
          <a:p>
            <a:pPr eaLnBrk="1" hangingPunct="1">
              <a:lnSpc>
                <a:spcPct val="90000"/>
              </a:lnSpc>
            </a:pPr>
            <a:r>
              <a:rPr lang="en-US" altLang="en-US" sz="3600" dirty="0">
                <a:solidFill>
                  <a:schemeClr val="tx2"/>
                </a:solidFill>
                <a:latin typeface="Times New Roman" panose="02020603050405020304" pitchFamily="18" charset="0"/>
                <a:ea typeface="ＭＳ Ｐゴシック" panose="020B0600070205080204" pitchFamily="34" charset="-128"/>
              </a:rPr>
              <a:t> Plan for succession.</a:t>
            </a:r>
          </a:p>
          <a:p>
            <a:pPr eaLnBrk="1" hangingPunct="1">
              <a:lnSpc>
                <a:spcPct val="90000"/>
              </a:lnSpc>
            </a:pPr>
            <a:r>
              <a:rPr lang="en-US" altLang="en-US" sz="3600" dirty="0">
                <a:solidFill>
                  <a:schemeClr val="tx2"/>
                </a:solidFill>
                <a:latin typeface="Times New Roman" panose="02020603050405020304" pitchFamily="18" charset="0"/>
                <a:ea typeface="ＭＳ Ｐゴシック" panose="020B0600070205080204" pitchFamily="34" charset="-128"/>
              </a:rPr>
              <a:t> Always act honestly and in the best interest of the organization.</a:t>
            </a:r>
          </a:p>
          <a:p>
            <a:pPr marL="609600" indent="-609600">
              <a:buNone/>
            </a:pPr>
            <a:endParaRPr lang="en-US" altLang="en-US" sz="2400" dirty="0">
              <a:latin typeface="Times New Roman" charset="0"/>
              <a:ea typeface="ＭＳ Ｐゴシック" charset="-128"/>
            </a:endParaRPr>
          </a:p>
        </p:txBody>
      </p:sp>
      <p:sp>
        <p:nvSpPr>
          <p:cNvPr id="4" name="Slide Number Placeholder 3">
            <a:extLst>
              <a:ext uri="{FF2B5EF4-FFF2-40B4-BE49-F238E27FC236}">
                <a16:creationId xmlns:a16="http://schemas.microsoft.com/office/drawing/2014/main" id="{B138DDB7-BE19-FA67-2CD9-0F18D92A5FFD}"/>
              </a:ext>
            </a:extLst>
          </p:cNvPr>
          <p:cNvSpPr>
            <a:spLocks noGrp="1"/>
          </p:cNvSpPr>
          <p:nvPr>
            <p:ph type="sldNum" sz="quarter" idx="12"/>
          </p:nvPr>
        </p:nvSpPr>
        <p:spPr>
          <a:xfrm>
            <a:off x="2844501" y="6129335"/>
            <a:ext cx="2743200" cy="365125"/>
          </a:xfrm>
        </p:spPr>
        <p:txBody>
          <a:bodyPr/>
          <a:lstStyle/>
          <a:p>
            <a:fld id="{B50D4994-8F00-5A4D-BB44-ED589848FD24}" type="slidenum">
              <a:rPr lang="en-US" smtClean="0"/>
              <a:t>78</a:t>
            </a:fld>
            <a:endParaRPr lang="en-US" dirty="0"/>
          </a:p>
        </p:txBody>
      </p:sp>
    </p:spTree>
    <p:extLst>
      <p:ext uri="{BB962C8B-B14F-4D97-AF65-F5344CB8AC3E}">
        <p14:creationId xmlns:p14="http://schemas.microsoft.com/office/powerpoint/2010/main" val="155979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b. 3 categories of registered charities</a:t>
            </a:r>
            <a:endParaRPr lang="en-US" sz="2400" dirty="0">
              <a:solidFill>
                <a:schemeClr val="tx2"/>
              </a:solidFill>
              <a:latin typeface="Times New Roman" panose="02020603050405020304" pitchFamily="18" charset="0"/>
              <a:cs typeface="Times New Roman" panose="02020603050405020304" pitchFamily="18" charset="0"/>
            </a:endParaRPr>
          </a:p>
          <a:p>
            <a:pPr>
              <a:buFontTx/>
              <a:buChar char="-"/>
            </a:pPr>
            <a:endParaRPr lang="en-US" dirty="0">
              <a:solidFill>
                <a:schemeClr val="tx2"/>
              </a:solidFill>
              <a:latin typeface="Times New Roman" panose="02020603050405020304" pitchFamily="18" charset="0"/>
              <a:cs typeface="Times New Roman" panose="02020603050405020304" pitchFamily="18" charset="0"/>
            </a:endParaRPr>
          </a:p>
          <a:p>
            <a:pPr>
              <a:buFontTx/>
              <a:buChar char="-"/>
            </a:pPr>
            <a:r>
              <a:rPr lang="en-US" sz="2400" dirty="0">
                <a:solidFill>
                  <a:schemeClr val="tx2"/>
                </a:solidFill>
                <a:latin typeface="Times New Roman" panose="02020603050405020304" pitchFamily="18" charset="0"/>
                <a:cs typeface="Times New Roman" panose="02020603050405020304" pitchFamily="18" charset="0"/>
              </a:rPr>
              <a:t>Charitable organizations (approximately 75,000)</a:t>
            </a:r>
          </a:p>
          <a:p>
            <a:pPr>
              <a:buFontTx/>
              <a:buChar char="-"/>
            </a:pPr>
            <a:r>
              <a:rPr lang="en-US" sz="2400" dirty="0">
                <a:solidFill>
                  <a:schemeClr val="tx2"/>
                </a:solidFill>
                <a:latin typeface="Times New Roman" panose="02020603050405020304" pitchFamily="18" charset="0"/>
                <a:cs typeface="Times New Roman" panose="02020603050405020304" pitchFamily="18" charset="0"/>
              </a:rPr>
              <a:t>Public foundations	(5,000)</a:t>
            </a:r>
          </a:p>
          <a:p>
            <a:pPr>
              <a:buFontTx/>
              <a:buChar char="-"/>
            </a:pPr>
            <a:r>
              <a:rPr lang="en-US" sz="2400" dirty="0">
                <a:solidFill>
                  <a:schemeClr val="tx2"/>
                </a:solidFill>
                <a:latin typeface="Times New Roman" panose="02020603050405020304" pitchFamily="18" charset="0"/>
                <a:cs typeface="Times New Roman" panose="02020603050405020304" pitchFamily="18" charset="0"/>
              </a:rPr>
              <a:t>Private foundations 	(5,000)</a:t>
            </a:r>
          </a:p>
          <a:p>
            <a:pPr>
              <a:buFontTx/>
              <a:buChar char="-"/>
            </a:pPr>
            <a:endParaRPr lang="en-US" dirty="0">
              <a:solidFill>
                <a:schemeClr val="tx2"/>
              </a:solidFill>
              <a:latin typeface="Times New Roman" panose="02020603050405020304" pitchFamily="18" charset="0"/>
              <a:cs typeface="Times New Roman" panose="02020603050405020304" pitchFamily="18" charset="0"/>
            </a:endParaRPr>
          </a:p>
          <a:p>
            <a:pPr>
              <a:buFontTx/>
              <a:buChar char="-"/>
            </a:pPr>
            <a:r>
              <a:rPr lang="en-US" dirty="0">
                <a:solidFill>
                  <a:schemeClr val="tx2"/>
                </a:solidFill>
                <a:latin typeface="Times New Roman" panose="02020603050405020304" pitchFamily="18" charset="0"/>
                <a:cs typeface="Times New Roman" panose="02020603050405020304" pitchFamily="18" charset="0"/>
              </a:rPr>
              <a:t>Foundations are generally grant makers. Charitable organizations usually deliver charitable programs/activities. </a:t>
            </a:r>
          </a:p>
          <a:p>
            <a:pPr>
              <a:buFontTx/>
              <a:buChar char="-"/>
            </a:pPr>
            <a:r>
              <a:rPr lang="en-US" dirty="0">
                <a:solidFill>
                  <a:schemeClr val="tx2"/>
                </a:solidFill>
                <a:latin typeface="Times New Roman" panose="02020603050405020304" pitchFamily="18" charset="0"/>
                <a:cs typeface="Times New Roman" panose="02020603050405020304" pitchFamily="18" charset="0"/>
              </a:rPr>
              <a:t>But these distinctions are not exclusive. All 3 categories can make grants and deliver charitable programs if their formal purposes allow. </a:t>
            </a:r>
          </a:p>
          <a:p>
            <a:pPr>
              <a:buFontTx/>
              <a:buChar char="-"/>
            </a:pPr>
            <a:r>
              <a:rPr lang="en-US" dirty="0">
                <a:solidFill>
                  <a:schemeClr val="tx2"/>
                </a:solidFill>
                <a:latin typeface="Times New Roman" panose="02020603050405020304" pitchFamily="18" charset="0"/>
                <a:cs typeface="Times New Roman" panose="02020603050405020304" pitchFamily="18" charset="0"/>
              </a:rPr>
              <a:t> Categorization can change as a charity’s activities change. </a:t>
            </a:r>
          </a:p>
          <a:p>
            <a:pPr>
              <a:buFontTx/>
              <a:buChar char="-"/>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8</a:t>
            </a:fld>
            <a:endParaRPr lang="en-US"/>
          </a:p>
        </p:txBody>
      </p:sp>
    </p:spTree>
    <p:extLst>
      <p:ext uri="{BB962C8B-B14F-4D97-AF65-F5344CB8AC3E}">
        <p14:creationId xmlns:p14="http://schemas.microsoft.com/office/powerpoint/2010/main" val="203359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D070-E8BA-394C-95E6-387F9B9595B0}"/>
              </a:ext>
            </a:extLst>
          </p:cNvPr>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2. Key Terms &amp; Concepts</a:t>
            </a:r>
          </a:p>
        </p:txBody>
      </p:sp>
      <p:sp>
        <p:nvSpPr>
          <p:cNvPr id="3" name="Content Placeholder 2">
            <a:extLst>
              <a:ext uri="{FF2B5EF4-FFF2-40B4-BE49-F238E27FC236}">
                <a16:creationId xmlns:a16="http://schemas.microsoft.com/office/drawing/2014/main" id="{12CC66C3-670C-8341-A28F-124D243FD8FE}"/>
              </a:ext>
            </a:extLst>
          </p:cNvPr>
          <p:cNvSpPr>
            <a:spLocks noGrp="1"/>
          </p:cNvSpPr>
          <p:nvPr>
            <p:ph idx="1"/>
          </p:nvPr>
        </p:nvSpPr>
        <p:spPr>
          <a:xfrm>
            <a:off x="838201" y="1409252"/>
            <a:ext cx="8149047" cy="4767711"/>
          </a:xfrm>
        </p:spPr>
        <p:txBody>
          <a:bodyPr>
            <a:normAutofit/>
          </a:bodyPr>
          <a:lstStyle/>
          <a:p>
            <a:pPr marL="0" indent="0">
              <a:buNone/>
            </a:pPr>
            <a:r>
              <a:rPr lang="en-US" sz="2400" b="1" dirty="0">
                <a:solidFill>
                  <a:schemeClr val="tx2"/>
                </a:solidFill>
                <a:latin typeface="Times New Roman" panose="02020603050405020304" pitchFamily="18" charset="0"/>
                <a:cs typeface="Times New Roman" panose="02020603050405020304" pitchFamily="18" charset="0"/>
              </a:rPr>
              <a:t>c. Qualified </a:t>
            </a:r>
            <a:r>
              <a:rPr lang="en-US" sz="2400" b="1" dirty="0" err="1">
                <a:solidFill>
                  <a:schemeClr val="tx2"/>
                </a:solidFill>
                <a:latin typeface="Times New Roman" panose="02020603050405020304" pitchFamily="18" charset="0"/>
                <a:cs typeface="Times New Roman" panose="02020603050405020304" pitchFamily="18" charset="0"/>
              </a:rPr>
              <a:t>donees</a:t>
            </a:r>
            <a:endParaRPr lang="en-US" sz="2400" dirty="0">
              <a:solidFill>
                <a:schemeClr val="tx2"/>
              </a:solidFill>
              <a:latin typeface="Times New Roman" panose="02020603050405020304" pitchFamily="18" charset="0"/>
              <a:cs typeface="Times New Roman" panose="02020603050405020304" pitchFamily="18" charset="0"/>
            </a:endParaRPr>
          </a:p>
          <a:p>
            <a:pPr>
              <a:buFontTx/>
              <a:buChar char="-"/>
            </a:pPr>
            <a:r>
              <a:rPr lang="en-US" sz="2400" u="sng" dirty="0">
                <a:solidFill>
                  <a:schemeClr val="tx2"/>
                </a:solidFill>
                <a:latin typeface="Times New Roman" panose="02020603050405020304" pitchFamily="18" charset="0"/>
                <a:cs typeface="Times New Roman" panose="02020603050405020304" pitchFamily="18" charset="0"/>
              </a:rPr>
              <a:t>They can all issue tax receipts and receive grants from charities</a:t>
            </a:r>
            <a:r>
              <a:rPr lang="en-US" dirty="0">
                <a:solidFill>
                  <a:schemeClr val="tx2"/>
                </a:solidFill>
                <a:latin typeface="Times New Roman" panose="02020603050405020304" pitchFamily="18" charset="0"/>
                <a:cs typeface="Times New Roman" panose="02020603050405020304" pitchFamily="18" charset="0"/>
              </a:rPr>
              <a:t>.</a:t>
            </a:r>
            <a:endParaRPr lang="en-CA" dirty="0">
              <a:solidFill>
                <a:schemeClr val="tx2"/>
              </a:solidFill>
              <a:latin typeface="Times New Roman" panose="02020603050405020304" pitchFamily="18" charset="0"/>
              <a:cs typeface="Times New Roman" panose="02020603050405020304" pitchFamily="18" charset="0"/>
            </a:endParaRPr>
          </a:p>
          <a:p>
            <a:pPr marL="0" indent="0" algn="l">
              <a:buNone/>
            </a:pPr>
            <a:r>
              <a:rPr lang="en-CA" dirty="0">
                <a:solidFill>
                  <a:schemeClr val="tx2"/>
                </a:solidFill>
                <a:latin typeface="Times New Roman" panose="02020603050405020304" pitchFamily="18" charset="0"/>
                <a:cs typeface="Times New Roman" panose="02020603050405020304" pitchFamily="18" charset="0"/>
              </a:rPr>
              <a:t>11 categories</a:t>
            </a:r>
            <a:r>
              <a:rPr lang="en-CA" b="0" i="0" u="none" strike="noStrike" dirty="0">
                <a:solidFill>
                  <a:schemeClr val="tx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a registered charity (including a registered national arts service organization)</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a registered Canadian amateur athletic association</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a registered journalism organization</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a registered housing corporation resident in Canada constituted exclusively to provide low-cost housing for the aged</a:t>
            </a:r>
          </a:p>
          <a:p>
            <a:pPr algn="l">
              <a:buFont typeface="Arial" panose="020B0604020202020204" pitchFamily="34" charset="0"/>
              <a:buChar char="•"/>
            </a:pPr>
            <a:r>
              <a:rPr lang="en-CA" b="0" i="0" u="none" strike="noStrike" dirty="0">
                <a:solidFill>
                  <a:schemeClr val="tx2"/>
                </a:solidFill>
                <a:effectLst/>
                <a:latin typeface="Times New Roman" panose="02020603050405020304" pitchFamily="18" charset="0"/>
                <a:cs typeface="Times New Roman" panose="02020603050405020304" pitchFamily="18" charset="0"/>
              </a:rPr>
              <a:t>a registered Canadian municipality</a:t>
            </a:r>
          </a:p>
          <a:p>
            <a:pPr>
              <a:buFontTx/>
              <a:buChar char="-"/>
            </a:pPr>
            <a:endParaRPr lang="en-US" dirty="0"/>
          </a:p>
        </p:txBody>
      </p:sp>
      <p:sp>
        <p:nvSpPr>
          <p:cNvPr id="4" name="Slide Number Placeholder 3">
            <a:extLst>
              <a:ext uri="{FF2B5EF4-FFF2-40B4-BE49-F238E27FC236}">
                <a16:creationId xmlns:a16="http://schemas.microsoft.com/office/drawing/2014/main" id="{4F16686B-A72D-074B-850B-660BC913FA29}"/>
              </a:ext>
            </a:extLst>
          </p:cNvPr>
          <p:cNvSpPr>
            <a:spLocks noGrp="1"/>
          </p:cNvSpPr>
          <p:nvPr>
            <p:ph type="sldNum" sz="quarter" idx="12"/>
          </p:nvPr>
        </p:nvSpPr>
        <p:spPr/>
        <p:txBody>
          <a:bodyPr/>
          <a:lstStyle/>
          <a:p>
            <a:fld id="{B50D4994-8F00-5A4D-BB44-ED589848FD24}" type="slidenum">
              <a:rPr lang="en-US" smtClean="0"/>
              <a:t>9</a:t>
            </a:fld>
            <a:endParaRPr lang="en-US"/>
          </a:p>
        </p:txBody>
      </p:sp>
    </p:spTree>
    <p:extLst>
      <p:ext uri="{BB962C8B-B14F-4D97-AF65-F5344CB8AC3E}">
        <p14:creationId xmlns:p14="http://schemas.microsoft.com/office/powerpoint/2010/main" val="3456325808"/>
      </p:ext>
    </p:extLst>
  </p:cSld>
  <p:clrMapOvr>
    <a:masterClrMapping/>
  </p:clrMapOvr>
</p:sld>
</file>

<file path=ppt/theme/theme1.xml><?xml version="1.0" encoding="utf-8"?>
<a:theme xmlns:a="http://schemas.openxmlformats.org/drawingml/2006/main" name="UlnoowegFoundation_PowerPoint_Template">
  <a:themeElements>
    <a:clrScheme name="Custom 2">
      <a:dk1>
        <a:srgbClr val="787878"/>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850C70-8BBB-694D-9A5D-32AC2611B8D7}" vid="{137E4D4E-667D-F048-94F6-75ACB41401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416681</TotalTime>
  <Words>5828</Words>
  <Application>Microsoft Macintosh PowerPoint</Application>
  <PresentationFormat>Widescreen</PresentationFormat>
  <Paragraphs>663</Paragraphs>
  <Slides>78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Cambria</vt:lpstr>
      <vt:lpstr>Gotham-Black</vt:lpstr>
      <vt:lpstr>Gotham-Book</vt:lpstr>
      <vt:lpstr>Symbol</vt:lpstr>
      <vt:lpstr>Times New Roman</vt:lpstr>
      <vt:lpstr>UlnoowegFoundation_PowerPoint_Template</vt:lpstr>
      <vt:lpstr>Indigenous Communities &amp; Philanthropy  </vt:lpstr>
      <vt:lpstr>10 Themes</vt:lpstr>
      <vt:lpstr>10 Themes</vt:lpstr>
      <vt:lpstr>1. Introduction to Ulnooweg</vt:lpstr>
      <vt:lpstr>2. Key Terms &amp; Concepts</vt:lpstr>
      <vt:lpstr>2. Key Terms &amp; Concepts</vt:lpstr>
      <vt:lpstr>2. Key Terms &amp; Concepts</vt:lpstr>
      <vt:lpstr>2. Key Terms &amp; Concepts</vt:lpstr>
      <vt:lpstr>2. Key Terms &amp; Concepts</vt:lpstr>
      <vt:lpstr>2. Key Terms &amp; Concepts</vt:lpstr>
      <vt:lpstr>2. Key Terms &amp; Concepts</vt:lpstr>
      <vt:lpstr>2. Key Terms &amp; Concepts</vt:lpstr>
      <vt:lpstr>2. Key Terms &amp; Concepts</vt:lpstr>
      <vt:lpstr>2. Key Terms &amp; Concepts</vt:lpstr>
      <vt:lpstr>3. Canada’s Charitable Sector</vt:lpstr>
      <vt:lpstr>3. Canada’s Charitable Sector</vt:lpstr>
      <vt:lpstr>Qualified Donee Communities September 2023</vt:lpstr>
      <vt:lpstr>3. Canada’s Charitable Sector </vt:lpstr>
      <vt:lpstr>4. Philanthropy and Indigenous Communities </vt:lpstr>
      <vt:lpstr>4. Philanthropy and Indigenous Communities</vt:lpstr>
      <vt:lpstr>4. Philanthropy and Indigenous Communities</vt:lpstr>
      <vt:lpstr>4. Philanthropy and Indigenous Communities</vt:lpstr>
      <vt:lpstr>4. Philanthropy and Indigenous Communities</vt:lpstr>
      <vt:lpstr>4. Philanthropy and Indigenous Communities</vt:lpstr>
      <vt:lpstr>4. Philanthropy and Indigenous Communities</vt:lpstr>
      <vt:lpstr>4. Philanthropy and Indigenous Communities</vt:lpstr>
      <vt:lpstr>4. Philanthropy and Indigenous Communities</vt:lpstr>
      <vt:lpstr>5. Charities working with non-charities</vt:lpstr>
      <vt:lpstr>5. Charities working with non-charities</vt:lpstr>
      <vt:lpstr>5. Charities working with non-charities</vt:lpstr>
      <vt:lpstr>5. Charities working with non-charities</vt:lpstr>
      <vt:lpstr>5. Charities working with non-charities</vt:lpstr>
      <vt:lpstr>6. Maintaining a charity</vt:lpstr>
      <vt:lpstr>7. Tax receipts </vt:lpstr>
      <vt:lpstr>7. Tax receipts </vt:lpstr>
      <vt:lpstr>7. Tax receipts </vt:lpstr>
      <vt:lpstr>7. Tax receipts </vt:lpstr>
      <vt:lpstr>7. Tax receipts </vt:lpstr>
      <vt:lpstr>7. Tax receipts </vt:lpstr>
      <vt:lpstr>7. Tax receipts </vt:lpstr>
      <vt:lpstr>7. Tax receipts </vt:lpstr>
      <vt:lpstr>7. Tax receipts </vt:lpstr>
      <vt:lpstr>7. Tax receipts </vt:lpstr>
      <vt:lpstr>7. Tax receipts </vt:lpstr>
      <vt:lpstr>7. Tax receipts </vt:lpstr>
      <vt:lpstr>7. Tax receipts </vt:lpstr>
      <vt:lpstr>8. Charities and advocacy</vt:lpstr>
      <vt:lpstr>8. Charities and advocacy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9. Charities and business activity</vt:lpstr>
      <vt:lpstr>10. Governance highlights</vt:lpstr>
      <vt:lpstr>10. Governance highlights</vt:lpstr>
      <vt:lpstr>10. Governance highlights</vt:lpstr>
      <vt:lpstr>10. Governance highlights</vt:lpstr>
      <vt:lpstr>10. Governance highlights</vt:lpstr>
      <vt:lpstr>10. Governance highlights</vt:lpstr>
      <vt:lpstr>10. Governance highlights</vt:lpstr>
      <vt:lpstr>10. Governance highlights - Summary</vt:lpstr>
    </vt:vector>
  </TitlesOfParts>
  <Company>Richard Bridge Barrister and Solicitor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Philanthropy &amp; First Nations Communities</dc:title>
  <dc:creator>Richard Bridge</dc:creator>
  <cp:lastModifiedBy>Richard Bridge</cp:lastModifiedBy>
  <cp:revision>257</cp:revision>
  <cp:lastPrinted>2023-10-15T23:10:24Z</cp:lastPrinted>
  <dcterms:created xsi:type="dcterms:W3CDTF">2014-09-07T00:01:14Z</dcterms:created>
  <dcterms:modified xsi:type="dcterms:W3CDTF">2023-10-17T19:32:00Z</dcterms:modified>
</cp:coreProperties>
</file>